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25"/>
  </p:notesMasterIdLst>
  <p:sldIdLst>
    <p:sldId id="256"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9144000" cy="5143500" type="screen16x9"/>
  <p:notesSz cx="6858000" cy="9144000"/>
  <p:embeddedFontLst>
    <p:embeddedFont>
      <p:font typeface="Georgia" panose="02040502050405020303" pitchFamily="18" charset="0"/>
      <p:regular r:id="rId26"/>
      <p:bold r:id="rId27"/>
      <p:italic r:id="rId28"/>
      <p:boldItalic r:id="rId29"/>
    </p:embeddedFont>
    <p:embeddedFont>
      <p:font typeface="Merriweather Sans" pitchFamily="2" charset="77"/>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6B73BE-29AD-4366-AB19-A45D38C6C1E2}">
  <a:tblStyle styleId="{996B73BE-29AD-4366-AB19-A45D38C6C1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2C131F4-AC58-44AC-BDD4-989E4271836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9"/>
    <p:restoredTop sz="94681"/>
  </p:normalViewPr>
  <p:slideViewPr>
    <p:cSldViewPr snapToGrid="0">
      <p:cViewPr varScale="1">
        <p:scale>
          <a:sx n="268" d="100"/>
          <a:sy n="268" d="100"/>
        </p:scale>
        <p:origin x="336" y="4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4edd962844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g34edd962844_2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4d378b7f6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34d378b7f6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4d378b7f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34d378b7f6a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d438bc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34d438bce4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Micah present</a:t>
            </a:r>
            <a:endParaRPr/>
          </a:p>
          <a:p>
            <a:pPr marL="0" lvl="0" indent="0" algn="l" rtl="0">
              <a:lnSpc>
                <a:spcPct val="100000"/>
              </a:lnSpc>
              <a:spcBef>
                <a:spcPts val="0"/>
              </a:spcBef>
              <a:spcAft>
                <a:spcPts val="0"/>
              </a:spcAft>
              <a:buSzPts val="1400"/>
              <a:buNone/>
            </a:pPr>
            <a:r>
              <a:rPr lang="en"/>
              <a:t>We actually created our own rendition of K-means clustering.</a:t>
            </a:r>
            <a:endParaRPr/>
          </a:p>
          <a:p>
            <a:pPr marL="0" lvl="0" indent="0" algn="l" rtl="0">
              <a:lnSpc>
                <a:spcPct val="100000"/>
              </a:lnSpc>
              <a:spcBef>
                <a:spcPts val="0"/>
              </a:spcBef>
              <a:spcAft>
                <a:spcPts val="0"/>
              </a:spcAft>
              <a:buSzPts val="1400"/>
              <a:buNone/>
            </a:pPr>
            <a:r>
              <a:rPr lang="en"/>
              <a:t>We custom crafted a clustering algorithm based on what we know about shill-bidder behaviors- that being they tend to bid near the start of an auction, and they have high auction participation.</a:t>
            </a:r>
            <a:endParaRPr/>
          </a:p>
          <a:p>
            <a:pPr marL="0" lvl="0" indent="0" algn="l" rtl="0">
              <a:lnSpc>
                <a:spcPct val="100000"/>
              </a:lnSpc>
              <a:spcBef>
                <a:spcPts val="0"/>
              </a:spcBef>
              <a:spcAft>
                <a:spcPts val="0"/>
              </a:spcAft>
              <a:buSzPts val="1400"/>
              <a:buNone/>
            </a:pPr>
            <a:r>
              <a:rPr lang="en"/>
              <a:t>We categorize all bidders as being either predicted shill bidders, or not predicted shill bidders.</a:t>
            </a:r>
            <a:endParaRPr/>
          </a:p>
          <a:p>
            <a:pPr marL="0" lvl="0" indent="0" algn="l" rtl="0">
              <a:lnSpc>
                <a:spcPct val="100000"/>
              </a:lnSpc>
              <a:spcBef>
                <a:spcPts val="0"/>
              </a:spcBef>
              <a:spcAft>
                <a:spcPts val="0"/>
              </a:spcAft>
              <a:buSzPts val="1400"/>
              <a:buNone/>
            </a:pPr>
            <a:r>
              <a:rPr lang="en"/>
              <a:t>In the interior cluster we can see different rings of bidders who are predicted to be shills.</a:t>
            </a:r>
            <a:endParaRPr/>
          </a:p>
          <a:p>
            <a:pPr marL="0" lvl="0" indent="0" algn="l" rtl="0">
              <a:lnSpc>
                <a:spcPct val="100000"/>
              </a:lnSpc>
              <a:spcBef>
                <a:spcPts val="0"/>
              </a:spcBef>
              <a:spcAft>
                <a:spcPts val="0"/>
              </a:spcAft>
              <a:buSzPts val="1400"/>
              <a:buNone/>
            </a:pPr>
            <a:r>
              <a:rPr lang="en"/>
              <a:t>In the exterior is everyone else that is not predicted to be shills.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4edd962844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34edd962844_2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a:solidFill>
                  <a:schemeClr val="dk1"/>
                </a:solidFill>
              </a:rPr>
              <a:t>Micah present</a:t>
            </a:r>
            <a:br>
              <a:rPr lang="en">
                <a:solidFill>
                  <a:schemeClr val="dk1"/>
                </a:solidFill>
              </a:rPr>
            </a:br>
            <a:r>
              <a:rPr lang="en">
                <a:solidFill>
                  <a:schemeClr val="dk1"/>
                </a:solidFill>
              </a:rPr>
              <a:t>Another algorithm we ran is Louvain Clustering, which we used to identify clusters of bidders who tend to be in multiple auctions with each other.</a:t>
            </a:r>
            <a:endParaRPr>
              <a:solidFill>
                <a:schemeClr val="dk1"/>
              </a:solidFill>
            </a:endParaRPr>
          </a:p>
          <a:p>
            <a:pPr marL="0" lvl="0" indent="0" algn="l" rtl="0">
              <a:spcBef>
                <a:spcPts val="0"/>
              </a:spcBef>
              <a:spcAft>
                <a:spcPts val="0"/>
              </a:spcAft>
              <a:buClr>
                <a:schemeClr val="dk1"/>
              </a:buClr>
              <a:buSzPts val="1400"/>
              <a:buFont typeface="Arial"/>
              <a:buNone/>
            </a:pPr>
            <a:r>
              <a:rPr lang="en">
                <a:solidFill>
                  <a:schemeClr val="dk1"/>
                </a:solidFill>
              </a:rPr>
              <a:t>This can reflect bidders who group together and could either be bidders who are interested in the same sorts of items, or shills who collaborate with each other across multiple auctions.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4d438bce4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34d438bce48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a:solidFill>
                  <a:schemeClr val="dk1"/>
                </a:solidFill>
              </a:rPr>
              <a:t>Micah present</a:t>
            </a:r>
            <a:endParaRPr>
              <a:solidFill>
                <a:schemeClr val="dk1"/>
              </a:solidFill>
            </a:endParaRPr>
          </a:p>
          <a:p>
            <a:pPr marL="0" lvl="0" indent="0" algn="l" rtl="0">
              <a:spcBef>
                <a:spcPts val="0"/>
              </a:spcBef>
              <a:spcAft>
                <a:spcPts val="0"/>
              </a:spcAft>
              <a:buSzPts val="1400"/>
              <a:buNone/>
            </a:pPr>
            <a:r>
              <a:rPr lang="en">
                <a:solidFill>
                  <a:schemeClr val="dk1"/>
                </a:solidFill>
              </a:rPr>
              <a:t>Degree centrality measures how many outgoing bids each bidder has across all of the auctions they are participating in.</a:t>
            </a:r>
            <a:endParaRPr>
              <a:solidFill>
                <a:schemeClr val="dk1"/>
              </a:solidFill>
            </a:endParaRPr>
          </a:p>
          <a:p>
            <a:pPr marL="0" lvl="0" indent="0" algn="l" rtl="0">
              <a:spcBef>
                <a:spcPts val="0"/>
              </a:spcBef>
              <a:spcAft>
                <a:spcPts val="0"/>
              </a:spcAft>
              <a:buSzPts val="1400"/>
              <a:buNone/>
            </a:pPr>
            <a:r>
              <a:rPr lang="en">
                <a:solidFill>
                  <a:schemeClr val="dk1"/>
                </a:solidFill>
              </a:rPr>
              <a:t>This lets us see highly active bidders, and we can can go further by looking at active bidders with zero wins to detect shill bidders.</a:t>
            </a:r>
            <a:endParaRPr>
              <a:solidFill>
                <a:schemeClr val="dk1"/>
              </a:solidFill>
            </a:endParaRPr>
          </a:p>
          <a:p>
            <a:pPr marL="0" lvl="0" indent="0" algn="l" rtl="0">
              <a:spcBef>
                <a:spcPts val="0"/>
              </a:spcBef>
              <a:spcAft>
                <a:spcPts val="0"/>
              </a:spcAft>
              <a:buSzPts val="1400"/>
              <a:buNone/>
            </a:pPr>
            <a:endParaRPr>
              <a:solidFill>
                <a:schemeClr val="dk1"/>
              </a:solidFill>
            </a:endParaRPr>
          </a:p>
          <a:p>
            <a:pPr marL="0" lvl="0" indent="0" algn="l" rtl="0">
              <a:spcBef>
                <a:spcPts val="0"/>
              </a:spcBef>
              <a:spcAft>
                <a:spcPts val="0"/>
              </a:spcAft>
              <a:buSzPts val="1400"/>
              <a:buNone/>
            </a:pPr>
            <a:r>
              <a:rPr lang="en">
                <a:solidFill>
                  <a:schemeClr val="dk1"/>
                </a:solidFill>
              </a:rPr>
              <a:t>K-means clustering detects clusters of a specified behavior, in our case, we are clustering for high early bidding frequency.</a:t>
            </a:r>
            <a:endParaRPr>
              <a:solidFill>
                <a:schemeClr val="dk1"/>
              </a:solidFill>
            </a:endParaRPr>
          </a:p>
          <a:p>
            <a:pPr marL="0" lvl="0" indent="0" algn="l" rtl="0">
              <a:spcBef>
                <a:spcPts val="0"/>
              </a:spcBef>
              <a:spcAft>
                <a:spcPts val="0"/>
              </a:spcAft>
              <a:buSzPts val="1400"/>
              <a:buNone/>
            </a:pPr>
            <a:r>
              <a:rPr lang="en">
                <a:solidFill>
                  <a:schemeClr val="dk1"/>
                </a:solidFill>
              </a:rPr>
              <a:t>This allows us to cluster together bidders with shill behavior</a:t>
            </a:r>
            <a:endParaRPr>
              <a:solidFill>
                <a:schemeClr val="dk1"/>
              </a:solidFill>
            </a:endParaRPr>
          </a:p>
          <a:p>
            <a:pPr marL="0" lvl="0" indent="0" algn="l" rtl="0">
              <a:spcBef>
                <a:spcPts val="0"/>
              </a:spcBef>
              <a:spcAft>
                <a:spcPts val="0"/>
              </a:spcAft>
              <a:buSzPts val="1400"/>
              <a:buNone/>
            </a:pPr>
            <a:endParaRPr>
              <a:solidFill>
                <a:schemeClr val="dk1"/>
              </a:solidFill>
            </a:endParaRPr>
          </a:p>
          <a:p>
            <a:pPr marL="0" lvl="0" indent="0" algn="l" rtl="0">
              <a:spcBef>
                <a:spcPts val="0"/>
              </a:spcBef>
              <a:spcAft>
                <a:spcPts val="0"/>
              </a:spcAft>
              <a:buSzPts val="1400"/>
              <a:buNone/>
            </a:pPr>
            <a:r>
              <a:rPr lang="en">
                <a:solidFill>
                  <a:schemeClr val="dk1"/>
                </a:solidFill>
              </a:rPr>
              <a:t>Louvain Clustering detects tightly connected communities based shared auction participation.</a:t>
            </a:r>
            <a:endParaRPr>
              <a:solidFill>
                <a:schemeClr val="dk1"/>
              </a:solidFill>
            </a:endParaRPr>
          </a:p>
          <a:p>
            <a:pPr marL="0" lvl="0" indent="0" algn="l" rtl="0">
              <a:spcBef>
                <a:spcPts val="0"/>
              </a:spcBef>
              <a:spcAft>
                <a:spcPts val="0"/>
              </a:spcAft>
              <a:buClr>
                <a:schemeClr val="dk1"/>
              </a:buClr>
              <a:buSzPts val="1400"/>
              <a:buFont typeface="Arial"/>
              <a:buNone/>
            </a:pPr>
            <a:r>
              <a:rPr lang="en">
                <a:solidFill>
                  <a:schemeClr val="dk1"/>
                </a:solidFill>
              </a:rPr>
              <a:t>This helps reveal bidder rings that frequently bid together or even hidden collusion networks.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4d378b7f6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34d378b7f6a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4d378b7f6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34d378b7f6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4d378b7f6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34d378b7f6a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4d0ce4b47f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34d0ce4b47f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4edd962844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34edd962844_2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4d438bce48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34d438bce48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4edd962844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34edd962844_2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4edd962844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34edd962844_2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71FFCC91-9334-57D9-107D-8531E3142AED}"/>
            </a:ext>
          </a:extLst>
        </p:cNvPr>
        <p:cNvGrpSpPr/>
        <p:nvPr/>
      </p:nvGrpSpPr>
      <p:grpSpPr>
        <a:xfrm>
          <a:off x="0" y="0"/>
          <a:ext cx="0" cy="0"/>
          <a:chOff x="0" y="0"/>
          <a:chExt cx="0" cy="0"/>
        </a:xfrm>
      </p:grpSpPr>
      <p:sp>
        <p:nvSpPr>
          <p:cNvPr id="282" name="Google Shape;282;g34edd962844_2_132:notes">
            <a:extLst>
              <a:ext uri="{FF2B5EF4-FFF2-40B4-BE49-F238E27FC236}">
                <a16:creationId xmlns:a16="http://schemas.microsoft.com/office/drawing/2014/main" id="{0478A439-DA8E-3D9A-4089-41761596F8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34edd962844_2_132:notes">
            <a:extLst>
              <a:ext uri="{FF2B5EF4-FFF2-40B4-BE49-F238E27FC236}">
                <a16:creationId xmlns:a16="http://schemas.microsoft.com/office/drawing/2014/main" id="{59A5A81C-CF12-6EFE-C88B-35F25ED75C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9848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4d438bce48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34d438bce48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4edd962844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34edd962844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r>
              <a:rPr lang="en"/>
              <a:t>Micah Present</a:t>
            </a:r>
            <a:br>
              <a:rPr lang="en"/>
            </a:br>
            <a:r>
              <a:rPr lang="en"/>
              <a:t>In our scenario, we were not given a dataset, we were expected to generate one.</a:t>
            </a:r>
            <a:endParaRPr/>
          </a:p>
          <a:p>
            <a:pPr marL="457200" lvl="0" indent="-228600" algn="l" rtl="0">
              <a:spcBef>
                <a:spcPts val="0"/>
              </a:spcBef>
              <a:spcAft>
                <a:spcPts val="0"/>
              </a:spcAft>
              <a:buSzPts val="1100"/>
              <a:buNone/>
            </a:pPr>
            <a:r>
              <a:rPr lang="en">
                <a:solidFill>
                  <a:schemeClr val="dk1"/>
                </a:solidFill>
              </a:rPr>
              <a:t>So to capture realistic e‑commerce dynamics, we simulated an entire auction-bidder ecosystem, modeling 500 independent auctions with 1,500 unique bidders,</a:t>
            </a:r>
            <a:endParaRPr>
              <a:solidFill>
                <a:schemeClr val="dk1"/>
              </a:solidFill>
            </a:endParaRPr>
          </a:p>
          <a:p>
            <a:pPr marL="457200" lvl="0" indent="-228600" algn="l" rtl="0">
              <a:spcBef>
                <a:spcPts val="0"/>
              </a:spcBef>
              <a:spcAft>
                <a:spcPts val="0"/>
              </a:spcAft>
              <a:buSzPts val="1100"/>
              <a:buNone/>
            </a:pPr>
            <a:r>
              <a:rPr lang="en">
                <a:solidFill>
                  <a:schemeClr val="dk1"/>
                </a:solidFill>
              </a:rPr>
              <a:t>allowing for with many layers of non-deterministic and emergent behavior.</a:t>
            </a:r>
            <a:endParaRPr>
              <a:solidFill>
                <a:schemeClr val="dk1"/>
              </a:solidFill>
            </a:endParaRPr>
          </a:p>
          <a:p>
            <a:pPr marL="457200" lvl="0" indent="-228600" algn="l" rtl="0">
              <a:spcBef>
                <a:spcPts val="0"/>
              </a:spcBef>
              <a:spcAft>
                <a:spcPts val="0"/>
              </a:spcAft>
              <a:buSzPts val="1100"/>
              <a:buNone/>
            </a:pPr>
            <a:r>
              <a:rPr lang="en">
                <a:solidFill>
                  <a:schemeClr val="dk1"/>
                </a:solidFill>
              </a:rPr>
              <a:t>Each auction has up to 3 shill bidders, who will work together to drive up the auction price, will last anywhere from 15 to 40 rounds, and have from 10 to 23</a:t>
            </a:r>
            <a:endParaRPr>
              <a:solidFill>
                <a:schemeClr val="dk1"/>
              </a:solidFill>
            </a:endParaRPr>
          </a:p>
          <a:p>
            <a:pPr marL="457200" lvl="0" indent="-228600" algn="l" rtl="0">
              <a:spcBef>
                <a:spcPts val="0"/>
              </a:spcBef>
              <a:spcAft>
                <a:spcPts val="0"/>
              </a:spcAft>
              <a:buSzPts val="1100"/>
              <a:buNone/>
            </a:pPr>
            <a:r>
              <a:rPr lang="en">
                <a:solidFill>
                  <a:schemeClr val="dk1"/>
                </a:solidFill>
              </a:rPr>
              <a:t>participants.</a:t>
            </a:r>
            <a:endParaRPr>
              <a:solidFill>
                <a:schemeClr val="dk1"/>
              </a:solidFill>
            </a:endParaRPr>
          </a:p>
          <a:p>
            <a:pPr marL="457200" lvl="0" indent="-228600" algn="l" rtl="0">
              <a:spcBef>
                <a:spcPts val="0"/>
              </a:spcBef>
              <a:spcAft>
                <a:spcPts val="0"/>
              </a:spcAft>
              <a:buSzPts val="1100"/>
              <a:buNone/>
            </a:pPr>
            <a:r>
              <a:rPr lang="en">
                <a:solidFill>
                  <a:schemeClr val="dk1"/>
                </a:solidFill>
              </a:rPr>
              <a:t>The 6% of bidders who are secretly shills are also all part of 4 secret shill communities who only participate with each other, modelling how a hidden gang</a:t>
            </a:r>
            <a:endParaRPr>
              <a:solidFill>
                <a:schemeClr val="dk1"/>
              </a:solidFill>
            </a:endParaRPr>
          </a:p>
          <a:p>
            <a:pPr marL="457200" lvl="0" indent="-228600" algn="l" rtl="0">
              <a:spcBef>
                <a:spcPts val="0"/>
              </a:spcBef>
              <a:spcAft>
                <a:spcPts val="0"/>
              </a:spcAft>
              <a:buSzPts val="1100"/>
              <a:buNone/>
            </a:pPr>
            <a:r>
              <a:rPr lang="en">
                <a:solidFill>
                  <a:schemeClr val="dk1"/>
                </a:solidFill>
              </a:rPr>
              <a:t>would operate and collude together.</a:t>
            </a:r>
            <a:endParaRPr>
              <a:solidFill>
                <a:schemeClr val="dk1"/>
              </a:solidFill>
            </a:endParaRPr>
          </a:p>
          <a:p>
            <a:pPr marL="457200" lvl="0" indent="-228600" algn="l" rtl="0">
              <a:spcBef>
                <a:spcPts val="0"/>
              </a:spcBef>
              <a:spcAft>
                <a:spcPts val="0"/>
              </a:spcAft>
              <a:buSzPts val="1100"/>
              <a:buNone/>
            </a:pPr>
            <a:r>
              <a:rPr lang="en">
                <a:solidFill>
                  <a:schemeClr val="dk1"/>
                </a:solidFill>
              </a:rPr>
              <a:t>There is also a sophisticated system for calculating the timestamp and order of each bid in an auction based on the strategies of each bidder.</a:t>
            </a:r>
            <a:endParaRPr>
              <a:solidFill>
                <a:schemeClr val="dk1"/>
              </a:solidFill>
            </a:endParaRPr>
          </a:p>
          <a:p>
            <a:pPr marL="457200" lvl="0" indent="-228600" algn="l" rtl="0">
              <a:spcBef>
                <a:spcPts val="0"/>
              </a:spcBef>
              <a:spcAft>
                <a:spcPts val="0"/>
              </a:spcAft>
              <a:buSzPts val="1100"/>
              <a:buNone/>
            </a:pPr>
            <a:r>
              <a:rPr lang="en">
                <a:solidFill>
                  <a:schemeClr val="dk1"/>
                </a:solidFill>
              </a:rPr>
              <a:t>The person who places the last bid on an auction is the winner.</a:t>
            </a:r>
            <a:endParaRPr>
              <a:solidFill>
                <a:schemeClr val="dk1"/>
              </a:solidFill>
            </a:endParaRPr>
          </a:p>
          <a:p>
            <a:pPr marL="457200" lvl="0" indent="-228600" algn="l" rtl="0">
              <a:spcBef>
                <a:spcPts val="0"/>
              </a:spcBef>
              <a:spcAft>
                <a:spcPts val="0"/>
              </a:spcAft>
              <a:buSzPts val="1100"/>
              <a:buNone/>
            </a:pPr>
            <a:r>
              <a:rPr lang="en">
                <a:solidFill>
                  <a:schemeClr val="dk1"/>
                </a:solidFill>
              </a:rPr>
              <a:t>In terms of graph data structure, we have bidder nodes with a connection for each bid in every auction they participate in.</a:t>
            </a:r>
            <a:endParaRPr>
              <a:solidFill>
                <a:schemeClr val="dk1"/>
              </a:solidFill>
            </a:endParaRPr>
          </a:p>
          <a:p>
            <a:pPr marL="457200" lvl="0" indent="-228600" algn="l" rtl="0">
              <a:spcBef>
                <a:spcPts val="0"/>
              </a:spcBef>
              <a:spcAft>
                <a:spcPts val="0"/>
              </a:spcAft>
              <a:buClr>
                <a:schemeClr val="dk1"/>
              </a:buClr>
              <a:buSzPts val="1100"/>
              <a:buFont typeface="Arial"/>
              <a:buNone/>
            </a:pPr>
            <a:r>
              <a:rPr lang="en">
                <a:solidFill>
                  <a:schemeClr val="dk1"/>
                </a:solidFill>
              </a:rPr>
              <a:t>There are 3 types of bidders: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Normal bidders</a:t>
            </a:r>
            <a:r>
              <a:rPr lang="en">
                <a:solidFill>
                  <a:schemeClr val="dk1"/>
                </a:solidFill>
              </a:rPr>
              <a:t> make up roughly 82%—they mainly bid when an auction is not quite fresh, but not late stage either, steady bids with a late‑auction spike.</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Excessive bidders</a:t>
            </a:r>
            <a:r>
              <a:rPr lang="en">
                <a:solidFill>
                  <a:schemeClr val="dk1"/>
                </a:solidFill>
              </a:rPr>
              <a:t> represent about 12%—willing to bid higher and invested in securing the victory, ramping their bidding rate from around 30% early on to 80% in later rounds.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Shill bidders</a:t>
            </a:r>
            <a:r>
              <a:rPr lang="en">
                <a:solidFill>
                  <a:schemeClr val="dk1"/>
                </a:solidFill>
              </a:rPr>
              <a:t> comprise the remaining 6%—their behavior is our ground truth for fraud detection, they bid mainly in the beginning and middle of auctions, but almost never at the end in order to avoid winning the auction.</a:t>
            </a:r>
            <a:endParaRPr>
              <a:solidFill>
                <a:schemeClr val="dk1"/>
              </a:solidFill>
            </a:endParaRPr>
          </a:p>
          <a:p>
            <a:pPr marL="457200" lvl="0" indent="-228600" algn="l" rtl="0">
              <a:lnSpc>
                <a:spcPct val="100000"/>
              </a:lnSpc>
              <a:spcBef>
                <a:spcPts val="120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4edd962844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34edd962844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4edd962844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34edd962844_2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edd962844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4edd962844_2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4edd962844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4edd962844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4edd962844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34edd962844_2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57200" y="231553"/>
            <a:ext cx="7766100" cy="8628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C28220"/>
              </a:buClr>
              <a:buSzPts val="3000"/>
              <a:buFont typeface="Georgia"/>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0" name="Google Shape;60;p14"/>
          <p:cNvSpPr txBox="1">
            <a:spLocks noGrp="1"/>
          </p:cNvSpPr>
          <p:nvPr>
            <p:ph type="body" idx="1"/>
          </p:nvPr>
        </p:nvSpPr>
        <p:spPr>
          <a:xfrm>
            <a:off x="457200" y="1512694"/>
            <a:ext cx="7740600" cy="2467575"/>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2D637F"/>
              </a:buClr>
              <a:buSzPts val="1800"/>
              <a:buChar char="•"/>
              <a:defRPr/>
            </a:lvl1pPr>
            <a:lvl2pPr marL="914400" lvl="1" indent="-342900" algn="l">
              <a:lnSpc>
                <a:spcPct val="100000"/>
              </a:lnSpc>
              <a:spcBef>
                <a:spcPts val="360"/>
              </a:spcBef>
              <a:spcAft>
                <a:spcPts val="0"/>
              </a:spcAft>
              <a:buClr>
                <a:srgbClr val="2D637F"/>
              </a:buClr>
              <a:buSzPts val="1800"/>
              <a:buChar char="–"/>
              <a:defRPr/>
            </a:lvl2pPr>
            <a:lvl3pPr marL="1371600" lvl="2" indent="-342900" algn="l">
              <a:lnSpc>
                <a:spcPct val="100000"/>
              </a:lnSpc>
              <a:spcBef>
                <a:spcPts val="360"/>
              </a:spcBef>
              <a:spcAft>
                <a:spcPts val="0"/>
              </a:spcAft>
              <a:buClr>
                <a:srgbClr val="2D637F"/>
              </a:buClr>
              <a:buSzPts val="1800"/>
              <a:buChar char="•"/>
              <a:defRPr/>
            </a:lvl3pPr>
            <a:lvl4pPr marL="1828800" lvl="3" indent="-342900" algn="l">
              <a:lnSpc>
                <a:spcPct val="100000"/>
              </a:lnSpc>
              <a:spcBef>
                <a:spcPts val="360"/>
              </a:spcBef>
              <a:spcAft>
                <a:spcPts val="0"/>
              </a:spcAft>
              <a:buClr>
                <a:srgbClr val="2D637F"/>
              </a:buClr>
              <a:buSzPts val="1800"/>
              <a:buChar char="–"/>
              <a:defRPr/>
            </a:lvl4pPr>
            <a:lvl5pPr marL="2286000" lvl="4" indent="-342900" algn="l">
              <a:lnSpc>
                <a:spcPct val="100000"/>
              </a:lnSpc>
              <a:spcBef>
                <a:spcPts val="360"/>
              </a:spcBef>
              <a:spcAft>
                <a:spcPts val="0"/>
              </a:spcAft>
              <a:buClr>
                <a:srgbClr val="2D637F"/>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1" name="Google Shape;61;p14"/>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Merriweather Sans"/>
                <a:ea typeface="Merriweather Sans"/>
                <a:cs typeface="Merriweather Sans"/>
                <a:sym typeface="Merriweather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Merriweather Sans"/>
                <a:ea typeface="Merriweather Sans"/>
                <a:cs typeface="Merriweather Sans"/>
                <a:sym typeface="Merriweather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Merriweather Sans"/>
                <a:ea typeface="Merriweather Sans"/>
                <a:cs typeface="Merriweather Sans"/>
                <a:sym typeface="Merriweather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Merriweather Sans"/>
                <a:ea typeface="Merriweather Sans"/>
                <a:cs typeface="Merriweather Sans"/>
                <a:sym typeface="Merriweather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Merriweather Sans"/>
                <a:ea typeface="Merriweather Sans"/>
                <a:cs typeface="Merriweather Sans"/>
                <a:sym typeface="Merriweather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Merriweather Sans"/>
                <a:ea typeface="Merriweather Sans"/>
                <a:cs typeface="Merriweather Sans"/>
                <a:sym typeface="Merriweather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Merriweather Sans"/>
                <a:ea typeface="Merriweather Sans"/>
                <a:cs typeface="Merriweather Sans"/>
                <a:sym typeface="Merriweather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Merriweather Sans"/>
                <a:ea typeface="Merriweather Sans"/>
                <a:cs typeface="Merriweather Sans"/>
                <a:sym typeface="Merriweather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Merriweather Sans"/>
                <a:ea typeface="Merriweather Sans"/>
                <a:cs typeface="Merriweather Sans"/>
                <a:sym typeface="Merriweather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1" y="211322"/>
            <a:ext cx="7464300" cy="8574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C28220"/>
              </a:buClr>
              <a:buSzPts val="3000"/>
              <a:buFont typeface="Georgia"/>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1" y="1378333"/>
            <a:ext cx="3717900" cy="2783475"/>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40"/>
              </a:spcBef>
              <a:spcAft>
                <a:spcPts val="0"/>
              </a:spcAft>
              <a:buClr>
                <a:srgbClr val="2D637F"/>
              </a:buClr>
              <a:buSzPts val="1400"/>
              <a:buChar char="•"/>
              <a:defRPr sz="1400"/>
            </a:lvl1pPr>
            <a:lvl2pPr marL="914400" lvl="1" indent="-317500" algn="l">
              <a:lnSpc>
                <a:spcPct val="100000"/>
              </a:lnSpc>
              <a:spcBef>
                <a:spcPts val="400"/>
              </a:spcBef>
              <a:spcAft>
                <a:spcPts val="0"/>
              </a:spcAft>
              <a:buClr>
                <a:srgbClr val="2D637F"/>
              </a:buClr>
              <a:buSzPts val="1400"/>
              <a:buChar char="–"/>
              <a:defRPr sz="1400"/>
            </a:lvl2pPr>
            <a:lvl3pPr marL="1371600" lvl="2" indent="-317500" algn="l">
              <a:lnSpc>
                <a:spcPct val="100000"/>
              </a:lnSpc>
              <a:spcBef>
                <a:spcPts val="360"/>
              </a:spcBef>
              <a:spcAft>
                <a:spcPts val="0"/>
              </a:spcAft>
              <a:buClr>
                <a:srgbClr val="2D637F"/>
              </a:buClr>
              <a:buSzPts val="1400"/>
              <a:buChar char="•"/>
              <a:defRPr sz="1400"/>
            </a:lvl3pPr>
            <a:lvl4pPr marL="1828800" lvl="3" indent="-317500" algn="l">
              <a:lnSpc>
                <a:spcPct val="100000"/>
              </a:lnSpc>
              <a:spcBef>
                <a:spcPts val="320"/>
              </a:spcBef>
              <a:spcAft>
                <a:spcPts val="0"/>
              </a:spcAft>
              <a:buClr>
                <a:srgbClr val="2D637F"/>
              </a:buClr>
              <a:buSzPts val="1400"/>
              <a:buChar char="–"/>
              <a:defRPr sz="1400"/>
            </a:lvl4pPr>
            <a:lvl5pPr marL="2286000" lvl="4" indent="-317500" algn="l">
              <a:lnSpc>
                <a:spcPct val="100000"/>
              </a:lnSpc>
              <a:spcBef>
                <a:spcPts val="280"/>
              </a:spcBef>
              <a:spcAft>
                <a:spcPts val="0"/>
              </a:spcAft>
              <a:buClr>
                <a:srgbClr val="2D637F"/>
              </a:buClr>
              <a:buSzPts val="1400"/>
              <a:buChar char="»"/>
              <a:defRPr/>
            </a:lvl5pPr>
            <a:lvl6pPr marL="2743200" lvl="5" indent="-317500" algn="l">
              <a:lnSpc>
                <a:spcPct val="100000"/>
              </a:lnSpc>
              <a:spcBef>
                <a:spcPts val="360"/>
              </a:spcBef>
              <a:spcAft>
                <a:spcPts val="0"/>
              </a:spcAft>
              <a:buClr>
                <a:schemeClr val="dk1"/>
              </a:buClr>
              <a:buSzPts val="1400"/>
              <a:buChar char="•"/>
              <a:defRPr sz="1400"/>
            </a:lvl6pPr>
            <a:lvl7pPr marL="3200400" lvl="6" indent="-317500" algn="l">
              <a:lnSpc>
                <a:spcPct val="100000"/>
              </a:lnSpc>
              <a:spcBef>
                <a:spcPts val="360"/>
              </a:spcBef>
              <a:spcAft>
                <a:spcPts val="0"/>
              </a:spcAft>
              <a:buClr>
                <a:schemeClr val="dk1"/>
              </a:buClr>
              <a:buSzPts val="1400"/>
              <a:buChar char="•"/>
              <a:defRPr sz="1400"/>
            </a:lvl7pPr>
            <a:lvl8pPr marL="3657600" lvl="7" indent="-317500" algn="l">
              <a:lnSpc>
                <a:spcPct val="100000"/>
              </a:lnSpc>
              <a:spcBef>
                <a:spcPts val="360"/>
              </a:spcBef>
              <a:spcAft>
                <a:spcPts val="0"/>
              </a:spcAft>
              <a:buClr>
                <a:schemeClr val="dk1"/>
              </a:buClr>
              <a:buSzPts val="1400"/>
              <a:buChar char="•"/>
              <a:defRPr sz="1400"/>
            </a:lvl8pPr>
            <a:lvl9pPr marL="4114800" lvl="8" indent="-317500" algn="l">
              <a:lnSpc>
                <a:spcPct val="100000"/>
              </a:lnSpc>
              <a:spcBef>
                <a:spcPts val="360"/>
              </a:spcBef>
              <a:spcAft>
                <a:spcPts val="0"/>
              </a:spcAft>
              <a:buClr>
                <a:schemeClr val="dk1"/>
              </a:buClr>
              <a:buSzPts val="1400"/>
              <a:buChar char="•"/>
              <a:defRPr sz="1400"/>
            </a:lvl9pPr>
          </a:lstStyle>
          <a:p>
            <a:endParaRPr/>
          </a:p>
        </p:txBody>
      </p:sp>
      <p:sp>
        <p:nvSpPr>
          <p:cNvPr id="65" name="Google Shape;65;p15"/>
          <p:cNvSpPr txBox="1">
            <a:spLocks noGrp="1"/>
          </p:cNvSpPr>
          <p:nvPr>
            <p:ph type="body" idx="2"/>
          </p:nvPr>
        </p:nvSpPr>
        <p:spPr>
          <a:xfrm>
            <a:off x="4175125" y="1378333"/>
            <a:ext cx="3746400" cy="2783475"/>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40"/>
              </a:spcBef>
              <a:spcAft>
                <a:spcPts val="0"/>
              </a:spcAft>
              <a:buClr>
                <a:srgbClr val="2D637F"/>
              </a:buClr>
              <a:buSzPts val="1400"/>
              <a:buChar char="•"/>
              <a:defRPr sz="1400">
                <a:solidFill>
                  <a:srgbClr val="2D637F"/>
                </a:solidFill>
              </a:defRPr>
            </a:lvl1pPr>
            <a:lvl2pPr marL="914400" lvl="1" indent="-317500" algn="l">
              <a:lnSpc>
                <a:spcPct val="100000"/>
              </a:lnSpc>
              <a:spcBef>
                <a:spcPts val="400"/>
              </a:spcBef>
              <a:spcAft>
                <a:spcPts val="0"/>
              </a:spcAft>
              <a:buClr>
                <a:srgbClr val="2D637F"/>
              </a:buClr>
              <a:buSzPts val="1400"/>
              <a:buChar char="–"/>
              <a:defRPr sz="1400">
                <a:solidFill>
                  <a:srgbClr val="2D637F"/>
                </a:solidFill>
              </a:defRPr>
            </a:lvl2pPr>
            <a:lvl3pPr marL="1371600" lvl="2" indent="-317500" algn="l">
              <a:lnSpc>
                <a:spcPct val="100000"/>
              </a:lnSpc>
              <a:spcBef>
                <a:spcPts val="360"/>
              </a:spcBef>
              <a:spcAft>
                <a:spcPts val="0"/>
              </a:spcAft>
              <a:buClr>
                <a:srgbClr val="2D637F"/>
              </a:buClr>
              <a:buSzPts val="1400"/>
              <a:buChar char="•"/>
              <a:defRPr sz="1400">
                <a:solidFill>
                  <a:srgbClr val="2D637F"/>
                </a:solidFill>
              </a:defRPr>
            </a:lvl3pPr>
            <a:lvl4pPr marL="1828800" lvl="3" indent="-317500" algn="l">
              <a:lnSpc>
                <a:spcPct val="100000"/>
              </a:lnSpc>
              <a:spcBef>
                <a:spcPts val="320"/>
              </a:spcBef>
              <a:spcAft>
                <a:spcPts val="0"/>
              </a:spcAft>
              <a:buClr>
                <a:srgbClr val="2D637F"/>
              </a:buClr>
              <a:buSzPts val="1400"/>
              <a:buChar char="–"/>
              <a:defRPr sz="1400">
                <a:solidFill>
                  <a:srgbClr val="2D637F"/>
                </a:solidFill>
              </a:defRPr>
            </a:lvl4pPr>
            <a:lvl5pPr marL="2286000" lvl="4" indent="-317500" algn="l">
              <a:lnSpc>
                <a:spcPct val="100000"/>
              </a:lnSpc>
              <a:spcBef>
                <a:spcPts val="280"/>
              </a:spcBef>
              <a:spcAft>
                <a:spcPts val="0"/>
              </a:spcAft>
              <a:buClr>
                <a:srgbClr val="2D637F"/>
              </a:buClr>
              <a:buSzPts val="1400"/>
              <a:buChar char="»"/>
              <a:defRPr>
                <a:solidFill>
                  <a:srgbClr val="2D637F"/>
                </a:solidFill>
              </a:defRPr>
            </a:lvl5pPr>
            <a:lvl6pPr marL="2743200" lvl="5" indent="-317500" algn="l">
              <a:lnSpc>
                <a:spcPct val="100000"/>
              </a:lnSpc>
              <a:spcBef>
                <a:spcPts val="360"/>
              </a:spcBef>
              <a:spcAft>
                <a:spcPts val="0"/>
              </a:spcAft>
              <a:buClr>
                <a:schemeClr val="dk1"/>
              </a:buClr>
              <a:buSzPts val="1400"/>
              <a:buChar char="•"/>
              <a:defRPr sz="1400"/>
            </a:lvl6pPr>
            <a:lvl7pPr marL="3200400" lvl="6" indent="-317500" algn="l">
              <a:lnSpc>
                <a:spcPct val="100000"/>
              </a:lnSpc>
              <a:spcBef>
                <a:spcPts val="360"/>
              </a:spcBef>
              <a:spcAft>
                <a:spcPts val="0"/>
              </a:spcAft>
              <a:buClr>
                <a:schemeClr val="dk1"/>
              </a:buClr>
              <a:buSzPts val="1400"/>
              <a:buChar char="•"/>
              <a:defRPr sz="1400"/>
            </a:lvl7pPr>
            <a:lvl8pPr marL="3657600" lvl="7" indent="-317500" algn="l">
              <a:lnSpc>
                <a:spcPct val="100000"/>
              </a:lnSpc>
              <a:spcBef>
                <a:spcPts val="360"/>
              </a:spcBef>
              <a:spcAft>
                <a:spcPts val="0"/>
              </a:spcAft>
              <a:buClr>
                <a:schemeClr val="dk1"/>
              </a:buClr>
              <a:buSzPts val="1400"/>
              <a:buChar char="•"/>
              <a:defRPr sz="1400"/>
            </a:lvl8pPr>
            <a:lvl9pPr marL="4114800" lvl="8" indent="-317500" algn="l">
              <a:lnSpc>
                <a:spcPct val="100000"/>
              </a:lnSpc>
              <a:spcBef>
                <a:spcPts val="360"/>
              </a:spcBef>
              <a:spcAft>
                <a:spcPts val="0"/>
              </a:spcAft>
              <a:buClr>
                <a:schemeClr val="dk1"/>
              </a:buClr>
              <a:buSzPts val="1400"/>
              <a:buChar char="•"/>
              <a:defRPr sz="1400"/>
            </a:lvl9pPr>
          </a:lstStyle>
          <a:p>
            <a:endParaRPr/>
          </a:p>
        </p:txBody>
      </p:sp>
      <p:sp>
        <p:nvSpPr>
          <p:cNvPr id="66" name="Google Shape;66;p15"/>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68325" y="1512972"/>
            <a:ext cx="7772400" cy="14973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C28220"/>
              </a:buClr>
              <a:buSzPts val="4200"/>
              <a:buFont typeface="Georgia"/>
              <a:buNone/>
              <a:defRPr sz="4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body" idx="1"/>
          </p:nvPr>
        </p:nvSpPr>
        <p:spPr>
          <a:xfrm>
            <a:off x="568325" y="764507"/>
            <a:ext cx="7772400" cy="671625"/>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Clr>
                <a:srgbClr val="2D637F"/>
              </a:buClr>
              <a:buSzPts val="2200"/>
              <a:buNone/>
              <a:defRPr sz="2200">
                <a:solidFill>
                  <a:srgbClr val="2D637F"/>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70" name="Google Shape;70;p16"/>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381000" y="2797342"/>
            <a:ext cx="5486400" cy="4250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C28220"/>
              </a:buClr>
              <a:buSzPts val="2000"/>
              <a:buFont typeface="Georgia"/>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a:spLocks noGrp="1"/>
          </p:cNvSpPr>
          <p:nvPr>
            <p:ph type="pic" idx="2"/>
          </p:nvPr>
        </p:nvSpPr>
        <p:spPr>
          <a:xfrm>
            <a:off x="381000" y="269081"/>
            <a:ext cx="5486400" cy="2528325"/>
          </a:xfrm>
          <a:prstGeom prst="rect">
            <a:avLst/>
          </a:prstGeom>
          <a:noFill/>
          <a:ln>
            <a:noFill/>
          </a:ln>
        </p:spPr>
      </p:sp>
      <p:sp>
        <p:nvSpPr>
          <p:cNvPr id="74" name="Google Shape;74;p17"/>
          <p:cNvSpPr txBox="1">
            <a:spLocks noGrp="1"/>
          </p:cNvSpPr>
          <p:nvPr>
            <p:ph type="body" idx="1"/>
          </p:nvPr>
        </p:nvSpPr>
        <p:spPr>
          <a:xfrm>
            <a:off x="381000" y="3222395"/>
            <a:ext cx="5486400" cy="3579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2D637F"/>
              </a:buClr>
              <a:buSzPts val="1400"/>
              <a:buNone/>
              <a:defRPr sz="1400"/>
            </a:lvl1pPr>
            <a:lvl2pPr marL="914400" lvl="1" indent="-228600" algn="l">
              <a:lnSpc>
                <a:spcPct val="100000"/>
              </a:lnSpc>
              <a:spcBef>
                <a:spcPts val="240"/>
              </a:spcBef>
              <a:spcAft>
                <a:spcPts val="0"/>
              </a:spcAft>
              <a:buClr>
                <a:srgbClr val="2D637F"/>
              </a:buClr>
              <a:buSzPts val="1200"/>
              <a:buNone/>
              <a:defRPr sz="1200"/>
            </a:lvl2pPr>
            <a:lvl3pPr marL="1371600" lvl="2" indent="-228600" algn="l">
              <a:lnSpc>
                <a:spcPct val="100000"/>
              </a:lnSpc>
              <a:spcBef>
                <a:spcPts val="200"/>
              </a:spcBef>
              <a:spcAft>
                <a:spcPts val="0"/>
              </a:spcAft>
              <a:buClr>
                <a:srgbClr val="2D637F"/>
              </a:buClr>
              <a:buSzPts val="1000"/>
              <a:buNone/>
              <a:defRPr sz="1000"/>
            </a:lvl3pPr>
            <a:lvl4pPr marL="1828800" lvl="3" indent="-228600" algn="l">
              <a:lnSpc>
                <a:spcPct val="100000"/>
              </a:lnSpc>
              <a:spcBef>
                <a:spcPts val="180"/>
              </a:spcBef>
              <a:spcAft>
                <a:spcPts val="0"/>
              </a:spcAft>
              <a:buClr>
                <a:srgbClr val="2D637F"/>
              </a:buClr>
              <a:buSzPts val="900"/>
              <a:buNone/>
              <a:defRPr sz="900"/>
            </a:lvl4pPr>
            <a:lvl5pPr marL="2286000" lvl="4" indent="-228600" algn="l">
              <a:lnSpc>
                <a:spcPct val="100000"/>
              </a:lnSpc>
              <a:spcBef>
                <a:spcPts val="180"/>
              </a:spcBef>
              <a:spcAft>
                <a:spcPts val="0"/>
              </a:spcAft>
              <a:buClr>
                <a:srgbClr val="2D637F"/>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5" name="Google Shape;75;p17"/>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7201" y="781496"/>
            <a:ext cx="3008400" cy="3035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C28220"/>
              </a:buClr>
              <a:buSzPts val="2000"/>
              <a:buFont typeface="Georgia"/>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3575050" y="781497"/>
            <a:ext cx="4537200" cy="2742975"/>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400"/>
              </a:spcBef>
              <a:spcAft>
                <a:spcPts val="0"/>
              </a:spcAft>
              <a:buClr>
                <a:srgbClr val="2D637F"/>
              </a:buClr>
              <a:buSzPts val="2000"/>
              <a:buChar char="•"/>
              <a:defRPr sz="2000"/>
            </a:lvl1pPr>
            <a:lvl2pPr marL="914400" lvl="1" indent="-342900" algn="l">
              <a:lnSpc>
                <a:spcPct val="100000"/>
              </a:lnSpc>
              <a:spcBef>
                <a:spcPts val="360"/>
              </a:spcBef>
              <a:spcAft>
                <a:spcPts val="0"/>
              </a:spcAft>
              <a:buClr>
                <a:srgbClr val="2D637F"/>
              </a:buClr>
              <a:buSzPts val="1800"/>
              <a:buChar char="–"/>
              <a:defRPr sz="1800"/>
            </a:lvl2pPr>
            <a:lvl3pPr marL="1371600" lvl="2" indent="-342900" algn="l">
              <a:lnSpc>
                <a:spcPct val="100000"/>
              </a:lnSpc>
              <a:spcBef>
                <a:spcPts val="360"/>
              </a:spcBef>
              <a:spcAft>
                <a:spcPts val="0"/>
              </a:spcAft>
              <a:buClr>
                <a:srgbClr val="2D637F"/>
              </a:buClr>
              <a:buSzPts val="1800"/>
              <a:buChar char="•"/>
              <a:defRPr sz="1800"/>
            </a:lvl3pPr>
            <a:lvl4pPr marL="1828800" lvl="3" indent="-330200" algn="l">
              <a:lnSpc>
                <a:spcPct val="100000"/>
              </a:lnSpc>
              <a:spcBef>
                <a:spcPts val="320"/>
              </a:spcBef>
              <a:spcAft>
                <a:spcPts val="0"/>
              </a:spcAft>
              <a:buClr>
                <a:srgbClr val="2D637F"/>
              </a:buClr>
              <a:buSzPts val="1600"/>
              <a:buChar char="–"/>
              <a:defRPr sz="1600"/>
            </a:lvl4pPr>
            <a:lvl5pPr marL="2286000" lvl="4" indent="-317500" algn="l">
              <a:lnSpc>
                <a:spcPct val="100000"/>
              </a:lnSpc>
              <a:spcBef>
                <a:spcPts val="280"/>
              </a:spcBef>
              <a:spcAft>
                <a:spcPts val="0"/>
              </a:spcAft>
              <a:buClr>
                <a:srgbClr val="2D637F"/>
              </a:buClr>
              <a:buSzPts val="1400"/>
              <a:buChar char="»"/>
              <a:defRPr sz="14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457201" y="1148739"/>
            <a:ext cx="3008400" cy="237532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2D637F"/>
              </a:buClr>
              <a:buSzPts val="1400"/>
              <a:buNone/>
              <a:defRPr sz="1400"/>
            </a:lvl1pPr>
            <a:lvl2pPr marL="914400" lvl="1" indent="-228600" algn="l">
              <a:lnSpc>
                <a:spcPct val="100000"/>
              </a:lnSpc>
              <a:spcBef>
                <a:spcPts val="240"/>
              </a:spcBef>
              <a:spcAft>
                <a:spcPts val="0"/>
              </a:spcAft>
              <a:buClr>
                <a:srgbClr val="2D637F"/>
              </a:buClr>
              <a:buSzPts val="1200"/>
              <a:buNone/>
              <a:defRPr sz="1200"/>
            </a:lvl2pPr>
            <a:lvl3pPr marL="1371600" lvl="2" indent="-228600" algn="l">
              <a:lnSpc>
                <a:spcPct val="100000"/>
              </a:lnSpc>
              <a:spcBef>
                <a:spcPts val="200"/>
              </a:spcBef>
              <a:spcAft>
                <a:spcPts val="0"/>
              </a:spcAft>
              <a:buClr>
                <a:srgbClr val="2D637F"/>
              </a:buClr>
              <a:buSzPts val="1000"/>
              <a:buNone/>
              <a:defRPr sz="1000"/>
            </a:lvl3pPr>
            <a:lvl4pPr marL="1828800" lvl="3" indent="-228600" algn="l">
              <a:lnSpc>
                <a:spcPct val="100000"/>
              </a:lnSpc>
              <a:spcBef>
                <a:spcPts val="180"/>
              </a:spcBef>
              <a:spcAft>
                <a:spcPts val="0"/>
              </a:spcAft>
              <a:buClr>
                <a:srgbClr val="2D637F"/>
              </a:buClr>
              <a:buSzPts val="900"/>
              <a:buNone/>
              <a:defRPr sz="900"/>
            </a:lvl4pPr>
            <a:lvl5pPr marL="2286000" lvl="4" indent="-228600" algn="l">
              <a:lnSpc>
                <a:spcPct val="100000"/>
              </a:lnSpc>
              <a:spcBef>
                <a:spcPts val="180"/>
              </a:spcBef>
              <a:spcAft>
                <a:spcPts val="0"/>
              </a:spcAft>
              <a:buClr>
                <a:srgbClr val="2D637F"/>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80" name="Google Shape;80;p18"/>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267368" y="3980447"/>
            <a:ext cx="138600" cy="276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 name="Google Shape;52;p13"/>
          <p:cNvSpPr txBox="1">
            <a:spLocks noGrp="1"/>
          </p:cNvSpPr>
          <p:nvPr>
            <p:ph type="title"/>
          </p:nvPr>
        </p:nvSpPr>
        <p:spPr>
          <a:xfrm>
            <a:off x="457200" y="394467"/>
            <a:ext cx="8229600" cy="8574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C28220"/>
              </a:buClr>
              <a:buSzPts val="3000"/>
              <a:buFont typeface="Georgia"/>
              <a:buNone/>
              <a:defRPr sz="3000" b="0" i="0" u="none" strike="noStrike" cap="none">
                <a:solidFill>
                  <a:srgbClr val="C28220"/>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3" name="Google Shape;53;p13"/>
          <p:cNvSpPr txBox="1">
            <a:spLocks noGrp="1"/>
          </p:cNvSpPr>
          <p:nvPr>
            <p:ph type="body" idx="1"/>
          </p:nvPr>
        </p:nvSpPr>
        <p:spPr>
          <a:xfrm>
            <a:off x="457200" y="1356059"/>
            <a:ext cx="8229600" cy="1894725"/>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440"/>
              </a:spcBef>
              <a:spcAft>
                <a:spcPts val="0"/>
              </a:spcAft>
              <a:buClr>
                <a:srgbClr val="2D637F"/>
              </a:buClr>
              <a:buSzPts val="1400"/>
              <a:buFont typeface="Arial"/>
              <a:buChar char="•"/>
              <a:defRPr sz="1400" b="0" i="0" u="none" strike="noStrike" cap="none">
                <a:solidFill>
                  <a:srgbClr val="2D637F"/>
                </a:solidFill>
                <a:latin typeface="Merriweather Sans"/>
                <a:ea typeface="Merriweather Sans"/>
                <a:cs typeface="Merriweather Sans"/>
                <a:sym typeface="Merriweather Sans"/>
              </a:defRPr>
            </a:lvl1pPr>
            <a:lvl2pPr marL="914400" marR="0" lvl="1" indent="-317500" algn="l" rtl="0">
              <a:lnSpc>
                <a:spcPct val="100000"/>
              </a:lnSpc>
              <a:spcBef>
                <a:spcPts val="400"/>
              </a:spcBef>
              <a:spcAft>
                <a:spcPts val="0"/>
              </a:spcAft>
              <a:buClr>
                <a:srgbClr val="2D637F"/>
              </a:buClr>
              <a:buSzPts val="1400"/>
              <a:buFont typeface="Arial"/>
              <a:buChar char="–"/>
              <a:defRPr sz="1400" b="0" i="0" u="none" strike="noStrike" cap="none">
                <a:solidFill>
                  <a:srgbClr val="2D637F"/>
                </a:solidFill>
                <a:latin typeface="Merriweather Sans"/>
                <a:ea typeface="Merriweather Sans"/>
                <a:cs typeface="Merriweather Sans"/>
                <a:sym typeface="Merriweather Sans"/>
              </a:defRPr>
            </a:lvl2pPr>
            <a:lvl3pPr marL="1371600" marR="0" lvl="2" indent="-317500" algn="l" rtl="0">
              <a:lnSpc>
                <a:spcPct val="100000"/>
              </a:lnSpc>
              <a:spcBef>
                <a:spcPts val="360"/>
              </a:spcBef>
              <a:spcAft>
                <a:spcPts val="0"/>
              </a:spcAft>
              <a:buClr>
                <a:srgbClr val="2D637F"/>
              </a:buClr>
              <a:buSzPts val="1400"/>
              <a:buFont typeface="Arial"/>
              <a:buChar char="•"/>
              <a:defRPr sz="1400" b="0" i="0" u="none" strike="noStrike" cap="none">
                <a:solidFill>
                  <a:srgbClr val="2D637F"/>
                </a:solidFill>
                <a:latin typeface="Merriweather Sans"/>
                <a:ea typeface="Merriweather Sans"/>
                <a:cs typeface="Merriweather Sans"/>
                <a:sym typeface="Merriweather Sans"/>
              </a:defRPr>
            </a:lvl3pPr>
            <a:lvl4pPr marL="1828800" marR="0" lvl="3" indent="-317500" algn="l" rtl="0">
              <a:lnSpc>
                <a:spcPct val="100000"/>
              </a:lnSpc>
              <a:spcBef>
                <a:spcPts val="320"/>
              </a:spcBef>
              <a:spcAft>
                <a:spcPts val="0"/>
              </a:spcAft>
              <a:buClr>
                <a:srgbClr val="2D637F"/>
              </a:buClr>
              <a:buSzPts val="1400"/>
              <a:buFont typeface="Arial"/>
              <a:buChar char="–"/>
              <a:defRPr sz="1400" b="0" i="0" u="none" strike="noStrike" cap="none">
                <a:solidFill>
                  <a:srgbClr val="2D637F"/>
                </a:solidFill>
                <a:latin typeface="Merriweather Sans"/>
                <a:ea typeface="Merriweather Sans"/>
                <a:cs typeface="Merriweather Sans"/>
                <a:sym typeface="Merriweather Sans"/>
              </a:defRPr>
            </a:lvl4pPr>
            <a:lvl5pPr marL="2286000" marR="0" lvl="4" indent="-317500" algn="l" rtl="0">
              <a:lnSpc>
                <a:spcPct val="100000"/>
              </a:lnSpc>
              <a:spcBef>
                <a:spcPts val="280"/>
              </a:spcBef>
              <a:spcAft>
                <a:spcPts val="0"/>
              </a:spcAft>
              <a:buClr>
                <a:srgbClr val="2D637F"/>
              </a:buClr>
              <a:buSzPts val="1400"/>
              <a:buFont typeface="Arial"/>
              <a:buChar char="»"/>
              <a:defRPr sz="1400" b="0" i="0" u="none" strike="noStrike" cap="none">
                <a:solidFill>
                  <a:srgbClr val="2D637F"/>
                </a:solidFill>
                <a:latin typeface="Merriweather Sans"/>
                <a:ea typeface="Merriweather Sans"/>
                <a:cs typeface="Merriweather Sans"/>
                <a:sym typeface="Merriweather Sans"/>
              </a:defRPr>
            </a:lvl5pPr>
            <a:lvl6pPr marL="2743200" marR="0" lvl="5"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54" name="Google Shape;54;p13"/>
          <p:cNvPicPr preferRelativeResize="0"/>
          <p:nvPr/>
        </p:nvPicPr>
        <p:blipFill rotWithShape="1">
          <a:blip r:embed="rId7">
            <a:alphaModFix/>
          </a:blip>
          <a:srcRect/>
          <a:stretch/>
        </p:blipFill>
        <p:spPr>
          <a:xfrm>
            <a:off x="6274508" y="1"/>
            <a:ext cx="1614089" cy="1003885"/>
          </a:xfrm>
          <a:prstGeom prst="rect">
            <a:avLst/>
          </a:prstGeom>
          <a:noFill/>
          <a:ln>
            <a:noFill/>
          </a:ln>
        </p:spPr>
      </p:pic>
      <p:pic>
        <p:nvPicPr>
          <p:cNvPr id="55" name="Google Shape;55;p13"/>
          <p:cNvPicPr preferRelativeResize="0"/>
          <p:nvPr/>
        </p:nvPicPr>
        <p:blipFill rotWithShape="1">
          <a:blip r:embed="rId8">
            <a:alphaModFix/>
          </a:blip>
          <a:srcRect/>
          <a:stretch/>
        </p:blipFill>
        <p:spPr>
          <a:xfrm>
            <a:off x="0" y="4198925"/>
            <a:ext cx="6858000" cy="748150"/>
          </a:xfrm>
          <a:prstGeom prst="rect">
            <a:avLst/>
          </a:prstGeom>
          <a:noFill/>
          <a:ln>
            <a:noFill/>
          </a:ln>
        </p:spPr>
      </p:pic>
      <p:pic>
        <p:nvPicPr>
          <p:cNvPr id="56" name="Google Shape;56;p13"/>
          <p:cNvPicPr preferRelativeResize="0"/>
          <p:nvPr/>
        </p:nvPicPr>
        <p:blipFill rotWithShape="1">
          <a:blip r:embed="rId9">
            <a:alphaModFix/>
          </a:blip>
          <a:srcRect/>
          <a:stretch/>
        </p:blipFill>
        <p:spPr>
          <a:xfrm>
            <a:off x="369049" y="4514471"/>
            <a:ext cx="942133" cy="225028"/>
          </a:xfrm>
          <a:prstGeom prst="rect">
            <a:avLst/>
          </a:prstGeom>
          <a:noFill/>
          <a:ln>
            <a:noFill/>
          </a:ln>
        </p:spPr>
      </p:pic>
      <p:sp>
        <p:nvSpPr>
          <p:cNvPr id="57" name="Google Shape;57;p13"/>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2D637F"/>
                </a:solidFill>
                <a:latin typeface="Merriweather Sans"/>
                <a:ea typeface="Merriweather Sans"/>
                <a:cs typeface="Merriweather Sans"/>
                <a:sym typeface="Merriweather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ids-w205/project-3-hkk261/tree/mai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hyperlink" Target="https://medium.com/cloud-native-daily/building-a-fraud-detection-system-for-ecommerce-websites-using-graph-databases-9a84d0ffa8de" TargetMode="External"/><Relationship Id="rId3" Type="http://schemas.openxmlformats.org/officeDocument/2006/relationships/hyperlink" Target="https://neo4j.com/blog/developer/exploring-fraud-detection-neo4j-graph-data-science-summary/" TargetMode="External"/><Relationship Id="rId7" Type="http://schemas.openxmlformats.org/officeDocument/2006/relationships/hyperlink" Target="https://medium.com/paypal-tech/how-paypal-uses-real-time-graph-database-and-graph-analysis-to-fight-fraud-96a2b918619a"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link.springer.com/content/pdf/10.1007/978-3-319-23461-8_11.pdf?pdf=inline+link" TargetMode="External"/><Relationship Id="rId5" Type="http://schemas.openxmlformats.org/officeDocument/2006/relationships/hyperlink" Target="https://neo4j.com/blog/fraud-detection/enterprise-fraud-detection/" TargetMode="External"/><Relationship Id="rId10" Type="http://schemas.openxmlformats.org/officeDocument/2006/relationships/hyperlink" Target="https://redis.io/lp/get-started2/?utm_campaign=gg_s_core_amert1_en_brand_acq_21168833255&amp;utm_source=google&amp;utm_medium=cpc&amp;utm_content=redis_exact&amp;utm_term=&amp;gad_source=1&amp;gbraid=0AAAAADg3Ge-Uc2sRO0G9YU7yumcPi5c4H&amp;gclid=Cj0KCQjwzYLABhD4ARIsALySuCTt6RbivsBUcEFaZdTromTogXRvKzlQyVxzsHl4A4wHD9POBdwejyUaAjNBEALw_wcB" TargetMode="External"/><Relationship Id="rId4" Type="http://schemas.openxmlformats.org/officeDocument/2006/relationships/hyperlink" Target="https://neo4j.com/blog/fraud-detection/neo4j-aws-fraud-detection/" TargetMode="External"/><Relationship Id="rId9" Type="http://schemas.openxmlformats.org/officeDocument/2006/relationships/hyperlink" Target="https://www.mongodb.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522207" y="554035"/>
            <a:ext cx="8099585" cy="168796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000"/>
              <a:buNone/>
            </a:pPr>
            <a:r>
              <a:rPr lang="en" sz="3200" b="1" i="0" u="none" strike="noStrike" dirty="0">
                <a:solidFill>
                  <a:srgbClr val="005493"/>
                </a:solidFill>
                <a:latin typeface="Georgia"/>
                <a:ea typeface="Georgia"/>
                <a:cs typeface="Georgia"/>
                <a:sym typeface="Georgia"/>
              </a:rPr>
              <a:t>Detecting Shill Bidding Networks in Online Auctions: </a:t>
            </a:r>
            <a:br>
              <a:rPr lang="en" b="0" i="0" u="none" strike="noStrike" dirty="0">
                <a:solidFill>
                  <a:srgbClr val="005493"/>
                </a:solidFill>
                <a:latin typeface="Georgia"/>
                <a:ea typeface="Georgia"/>
                <a:cs typeface="Georgia"/>
                <a:sym typeface="Georgia"/>
              </a:rPr>
            </a:br>
            <a:r>
              <a:rPr lang="en" sz="2200" b="1" i="0" u="none" strike="noStrike" dirty="0">
                <a:solidFill>
                  <a:schemeClr val="tx1"/>
                </a:solidFill>
                <a:latin typeface="Georgia"/>
                <a:ea typeface="Georgia"/>
                <a:cs typeface="Georgia"/>
                <a:sym typeface="Georgia"/>
              </a:rPr>
              <a:t>A Multi-Algorithm Graph Analysis Approach </a:t>
            </a:r>
            <a:br>
              <a:rPr lang="en" sz="2200" b="1" i="0" u="none" strike="noStrike" dirty="0">
                <a:solidFill>
                  <a:schemeClr val="tx1"/>
                </a:solidFill>
                <a:latin typeface="Georgia"/>
                <a:ea typeface="Georgia"/>
                <a:cs typeface="Georgia"/>
                <a:sym typeface="Georgia"/>
              </a:rPr>
            </a:br>
            <a:r>
              <a:rPr lang="en" sz="2200" b="1" i="0" u="none" strike="noStrike" dirty="0">
                <a:solidFill>
                  <a:schemeClr val="tx1"/>
                </a:solidFill>
                <a:latin typeface="Georgia"/>
                <a:ea typeface="Georgia"/>
                <a:cs typeface="Georgia"/>
                <a:sym typeface="Georgia"/>
              </a:rPr>
              <a:t>Using Neo4j</a:t>
            </a:r>
            <a:endParaRPr sz="2200" b="1" dirty="0">
              <a:solidFill>
                <a:schemeClr val="tx1"/>
              </a:solidFill>
              <a:latin typeface="Georgia"/>
              <a:ea typeface="Georgia"/>
              <a:cs typeface="Georgia"/>
              <a:sym typeface="Georgia"/>
            </a:endParaRPr>
          </a:p>
        </p:txBody>
      </p:sp>
      <p:sp>
        <p:nvSpPr>
          <p:cNvPr id="86" name="Google Shape;86;p19"/>
          <p:cNvSpPr txBox="1">
            <a:spLocks noGrp="1"/>
          </p:cNvSpPr>
          <p:nvPr>
            <p:ph type="body" idx="1"/>
          </p:nvPr>
        </p:nvSpPr>
        <p:spPr>
          <a:xfrm>
            <a:off x="701700" y="2423352"/>
            <a:ext cx="7740600" cy="1856237"/>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Clr>
                <a:schemeClr val="dk1"/>
              </a:buClr>
              <a:buSzPts val="1800"/>
              <a:buNone/>
            </a:pPr>
            <a:endParaRPr lang="en" sz="1800" b="1" dirty="0">
              <a:solidFill>
                <a:schemeClr val="dk1"/>
              </a:solidFill>
              <a:latin typeface="Georgia"/>
              <a:ea typeface="Georgia"/>
              <a:cs typeface="Georgia"/>
              <a:sym typeface="Georgia"/>
            </a:endParaRPr>
          </a:p>
          <a:p>
            <a:pPr marL="114300" lvl="0" indent="0" algn="ctr" rtl="0">
              <a:lnSpc>
                <a:spcPct val="100000"/>
              </a:lnSpc>
              <a:spcBef>
                <a:spcPts val="360"/>
              </a:spcBef>
              <a:spcAft>
                <a:spcPts val="0"/>
              </a:spcAft>
              <a:buClr>
                <a:schemeClr val="dk1"/>
              </a:buClr>
              <a:buSzPts val="1800"/>
              <a:buNone/>
            </a:pPr>
            <a:r>
              <a:rPr lang="en" sz="1800" b="1" dirty="0">
                <a:solidFill>
                  <a:schemeClr val="dk1"/>
                </a:solidFill>
                <a:latin typeface="Georgia"/>
                <a:ea typeface="Georgia"/>
                <a:cs typeface="Georgia"/>
                <a:sym typeface="Georgia"/>
              </a:rPr>
              <a:t>Team: </a:t>
            </a:r>
            <a:r>
              <a:rPr lang="en" sz="1800" dirty="0">
                <a:solidFill>
                  <a:schemeClr val="dk1"/>
                </a:solidFill>
                <a:latin typeface="Georgia"/>
                <a:ea typeface="Georgia"/>
                <a:cs typeface="Georgia"/>
                <a:sym typeface="Georgia"/>
              </a:rPr>
              <a:t>Min Yang, Micah Collins, </a:t>
            </a:r>
            <a:r>
              <a:rPr lang="en" sz="1800" dirty="0" err="1">
                <a:solidFill>
                  <a:schemeClr val="dk1"/>
                </a:solidFill>
                <a:latin typeface="Georgia"/>
                <a:ea typeface="Georgia"/>
                <a:cs typeface="Georgia"/>
                <a:sym typeface="Georgia"/>
              </a:rPr>
              <a:t>Kakit</a:t>
            </a:r>
            <a:r>
              <a:rPr lang="en" sz="1800" dirty="0">
                <a:solidFill>
                  <a:schemeClr val="dk1"/>
                </a:solidFill>
                <a:latin typeface="Georgia"/>
                <a:ea typeface="Georgia"/>
                <a:cs typeface="Georgia"/>
                <a:sym typeface="Georgia"/>
              </a:rPr>
              <a:t> Ho, Nicole Zhang</a:t>
            </a:r>
          </a:p>
          <a:p>
            <a:pPr marL="114300" lvl="0" indent="0" algn="ctr" rtl="0">
              <a:lnSpc>
                <a:spcPct val="100000"/>
              </a:lnSpc>
              <a:spcBef>
                <a:spcPts val="360"/>
              </a:spcBef>
              <a:spcAft>
                <a:spcPts val="0"/>
              </a:spcAft>
              <a:buClr>
                <a:schemeClr val="dk1"/>
              </a:buClr>
              <a:buSzPts val="1800"/>
              <a:buNone/>
            </a:pPr>
            <a:endParaRPr lang="en" sz="1800" dirty="0">
              <a:solidFill>
                <a:schemeClr val="dk1"/>
              </a:solidFill>
              <a:latin typeface="Georgia"/>
              <a:ea typeface="Georgia"/>
              <a:cs typeface="Georgia"/>
              <a:sym typeface="Georgia"/>
            </a:endParaRPr>
          </a:p>
          <a:p>
            <a:pPr marL="114300" lvl="0" indent="0" algn="ctr" rtl="0">
              <a:lnSpc>
                <a:spcPct val="100000"/>
              </a:lnSpc>
              <a:spcBef>
                <a:spcPts val="360"/>
              </a:spcBef>
              <a:spcAft>
                <a:spcPts val="0"/>
              </a:spcAft>
              <a:buClr>
                <a:schemeClr val="dk1"/>
              </a:buClr>
              <a:buSzPts val="1800"/>
              <a:buNone/>
            </a:pPr>
            <a:r>
              <a:rPr lang="en" sz="1800" dirty="0">
                <a:solidFill>
                  <a:schemeClr val="dk1"/>
                </a:solidFill>
                <a:latin typeface="Georgia"/>
                <a:ea typeface="Georgia"/>
                <a:cs typeface="Georgia"/>
                <a:sym typeface="Georgia"/>
              </a:rPr>
              <a:t>University of California, Berkeley</a:t>
            </a:r>
          </a:p>
          <a:p>
            <a:pPr marL="114300" lvl="0" indent="0" algn="ctr" rtl="0">
              <a:lnSpc>
                <a:spcPct val="100000"/>
              </a:lnSpc>
              <a:spcBef>
                <a:spcPts val="360"/>
              </a:spcBef>
              <a:spcAft>
                <a:spcPts val="0"/>
              </a:spcAft>
              <a:buClr>
                <a:schemeClr val="dk1"/>
              </a:buClr>
              <a:buSzPts val="1800"/>
              <a:buNone/>
            </a:pPr>
            <a:r>
              <a:rPr lang="en" sz="1800" dirty="0">
                <a:solidFill>
                  <a:schemeClr val="dk1"/>
                </a:solidFill>
                <a:latin typeface="Georgia"/>
                <a:ea typeface="Georgia"/>
                <a:cs typeface="Georgia"/>
                <a:sym typeface="Georgia"/>
              </a:rPr>
              <a:t>April 2025</a:t>
            </a:r>
          </a:p>
        </p:txBody>
      </p:sp>
      <p:sp>
        <p:nvSpPr>
          <p:cNvPr id="87" name="Google Shape;87;p19"/>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a:t>
            </a:fld>
            <a:endParaRPr/>
          </a:p>
        </p:txBody>
      </p:sp>
      <p:sp>
        <p:nvSpPr>
          <p:cNvPr id="88" name="Google Shape;88;p19"/>
          <p:cNvSpPr txBox="1"/>
          <p:nvPr/>
        </p:nvSpPr>
        <p:spPr>
          <a:xfrm>
            <a:off x="292475" y="4912729"/>
            <a:ext cx="756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900" b="0" i="0" u="none" strike="noStrike" cap="none">
                <a:solidFill>
                  <a:srgbClr val="000000"/>
                </a:solidFill>
                <a:latin typeface="Georgia"/>
                <a:ea typeface="Georgia"/>
                <a:cs typeface="Georgia"/>
                <a:sym typeface="Georgia"/>
              </a:rPr>
              <a:t>Link to Github Repo: </a:t>
            </a:r>
            <a:r>
              <a:rPr lang="en" sz="900" b="0" i="0" u="sng" strike="noStrike" cap="none">
                <a:solidFill>
                  <a:schemeClr val="hlink"/>
                </a:solidFill>
                <a:latin typeface="Georgia"/>
                <a:ea typeface="Georgia"/>
                <a:cs typeface="Georgia"/>
                <a:sym typeface="Georgia"/>
                <a:hlinkClick r:id="rId3"/>
              </a:rPr>
              <a:t>https://github.com/mids-w205/project-3-hkk261/tree/main</a:t>
            </a:r>
            <a:endParaRPr sz="9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01500" y="88375"/>
            <a:ext cx="8334600" cy="671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400" b="1" i="0" u="none" strike="noStrike" dirty="0">
                <a:solidFill>
                  <a:srgbClr val="005493"/>
                </a:solidFill>
                <a:latin typeface="Georgia"/>
                <a:ea typeface="Georgia"/>
                <a:cs typeface="Georgia"/>
                <a:sym typeface="Georgia"/>
              </a:rPr>
              <a:t>Graph Algorithm 1: Degree Centrality by </a:t>
            </a:r>
            <a:r>
              <a:rPr lang="en" sz="2400" b="1" i="0" u="none" strike="noStrike" dirty="0">
                <a:solidFill>
                  <a:schemeClr val="tx1"/>
                </a:solidFill>
                <a:latin typeface="Georgia"/>
                <a:ea typeface="Georgia"/>
                <a:cs typeface="Georgia"/>
                <a:sym typeface="Georgia"/>
              </a:rPr>
              <a:t>Shill Links</a:t>
            </a:r>
            <a:endParaRPr sz="2400" b="1" dirty="0">
              <a:solidFill>
                <a:schemeClr val="tx1"/>
              </a:solidFill>
              <a:latin typeface="Georgia"/>
              <a:ea typeface="Georgia"/>
              <a:cs typeface="Georgia"/>
              <a:sym typeface="Georgia"/>
            </a:endParaRPr>
          </a:p>
        </p:txBody>
      </p:sp>
      <p:sp>
        <p:nvSpPr>
          <p:cNvPr id="185" name="Google Shape;185;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10</a:t>
            </a:fld>
            <a:endParaRPr/>
          </a:p>
        </p:txBody>
      </p:sp>
      <p:pic>
        <p:nvPicPr>
          <p:cNvPr id="186" name="Google Shape;186;p30"/>
          <p:cNvPicPr preferRelativeResize="0"/>
          <p:nvPr/>
        </p:nvPicPr>
        <p:blipFill>
          <a:blip r:embed="rId3">
            <a:alphaModFix/>
          </a:blip>
          <a:stretch>
            <a:fillRect/>
          </a:stretch>
        </p:blipFill>
        <p:spPr>
          <a:xfrm>
            <a:off x="617650" y="838850"/>
            <a:ext cx="3086599" cy="3285750"/>
          </a:xfrm>
          <a:prstGeom prst="rect">
            <a:avLst/>
          </a:prstGeom>
          <a:noFill/>
          <a:ln>
            <a:noFill/>
          </a:ln>
        </p:spPr>
      </p:pic>
      <p:sp>
        <p:nvSpPr>
          <p:cNvPr id="2" name="Google Shape;179;p29">
            <a:extLst>
              <a:ext uri="{FF2B5EF4-FFF2-40B4-BE49-F238E27FC236}">
                <a16:creationId xmlns:a16="http://schemas.microsoft.com/office/drawing/2014/main" id="{E925EE34-C168-094F-1663-578DBEB1C5A6}"/>
              </a:ext>
            </a:extLst>
          </p:cNvPr>
          <p:cNvSpPr/>
          <p:nvPr/>
        </p:nvSpPr>
        <p:spPr>
          <a:xfrm>
            <a:off x="4481388" y="936702"/>
            <a:ext cx="3476121" cy="3488102"/>
          </a:xfrm>
          <a:prstGeom prst="roundRect">
            <a:avLst>
              <a:gd name="adj" fmla="val 16667"/>
            </a:avLst>
          </a:prstGeom>
          <a:solidFill>
            <a:srgbClr val="B7CCE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71450" indent="-171450">
              <a:lnSpc>
                <a:spcPct val="150000"/>
              </a:lnSpc>
              <a:buFont typeface="Arial" panose="020B0604020202020204" pitchFamily="34" charset="0"/>
              <a:buChar char="•"/>
            </a:pPr>
            <a:r>
              <a:rPr lang="en-US" sz="1000" b="1" dirty="0">
                <a:latin typeface="Georgia" panose="02040502050405020303" pitchFamily="18" charset="0"/>
              </a:rPr>
              <a:t>Degree centrality</a:t>
            </a:r>
            <a:r>
              <a:rPr lang="en-US" sz="1000" dirty="0">
                <a:latin typeface="Georgia" panose="02040502050405020303" pitchFamily="18" charset="0"/>
              </a:rPr>
              <a:t> is calculated by summing outgoing links from bidders to auctions, </a:t>
            </a:r>
            <a:r>
              <a:rPr lang="en-US" sz="1000" b="1" dirty="0">
                <a:latin typeface="Georgia" panose="02040502050405020303" pitchFamily="18" charset="0"/>
              </a:rPr>
              <a:t>plus</a:t>
            </a:r>
            <a:r>
              <a:rPr lang="en-US" sz="1000" dirty="0">
                <a:latin typeface="Georgia" panose="02040502050405020303" pitchFamily="18" charset="0"/>
              </a:rPr>
              <a:t> connections to other bidders within the same </a:t>
            </a:r>
            <a:r>
              <a:rPr lang="en-US" sz="1000" b="1" dirty="0">
                <a:latin typeface="Georgia" panose="02040502050405020303" pitchFamily="18" charset="0"/>
              </a:rPr>
              <a:t>shill group</a:t>
            </a:r>
            <a:r>
              <a:rPr lang="en-US" sz="1000" dirty="0">
                <a:latin typeface="Georgia" panose="02040502050405020303" pitchFamily="18" charset="0"/>
              </a:rPr>
              <a:t> (IN_SAME_GROUP).</a:t>
            </a:r>
          </a:p>
          <a:p>
            <a:pPr marL="171450" indent="-171450">
              <a:lnSpc>
                <a:spcPct val="150000"/>
              </a:lnSpc>
              <a:buFont typeface="Arial" panose="020B0604020202020204" pitchFamily="34" charset="0"/>
              <a:buChar char="•"/>
            </a:pPr>
            <a:r>
              <a:rPr lang="en-US" sz="1000" dirty="0">
                <a:latin typeface="Georgia" panose="02040502050405020303" pitchFamily="18" charset="0"/>
              </a:rPr>
              <a:t>This graph reflects </a:t>
            </a:r>
            <a:r>
              <a:rPr lang="en-US" sz="1000" b="1" dirty="0">
                <a:latin typeface="Georgia" panose="02040502050405020303" pitchFamily="18" charset="0"/>
              </a:rPr>
              <a:t>coordinated bidding behavior</a:t>
            </a:r>
            <a:r>
              <a:rPr lang="en-US" sz="1000" dirty="0">
                <a:latin typeface="Georgia" panose="02040502050405020303" pitchFamily="18" charset="0"/>
              </a:rPr>
              <a:t>, where a bidder is linked not only by auction participation but also by </a:t>
            </a:r>
            <a:r>
              <a:rPr lang="en-US" sz="1000" b="1" dirty="0">
                <a:latin typeface="Georgia" panose="02040502050405020303" pitchFamily="18" charset="0"/>
              </a:rPr>
              <a:t>group membership</a:t>
            </a:r>
            <a:r>
              <a:rPr lang="en-US" sz="1000" dirty="0">
                <a:latin typeface="Georgia" panose="02040502050405020303" pitchFamily="18" charset="0"/>
              </a:rPr>
              <a:t>, which </a:t>
            </a:r>
            <a:r>
              <a:rPr lang="en-US" sz="1000" b="1" dirty="0">
                <a:solidFill>
                  <a:schemeClr val="bg2"/>
                </a:solidFill>
                <a:latin typeface="Georgia" panose="02040502050405020303" pitchFamily="18" charset="0"/>
              </a:rPr>
              <a:t>simulates known or suspected collusion.</a:t>
            </a:r>
          </a:p>
          <a:p>
            <a:pPr marL="171450" indent="-171450">
              <a:lnSpc>
                <a:spcPct val="150000"/>
              </a:lnSpc>
              <a:buFont typeface="Arial" panose="020B0604020202020204" pitchFamily="34" charset="0"/>
              <a:buChar char="•"/>
            </a:pPr>
            <a:r>
              <a:rPr lang="en-US" sz="1000" dirty="0">
                <a:latin typeface="Georgia" panose="02040502050405020303" pitchFamily="18" charset="0"/>
              </a:rPr>
              <a:t>While not used as the primary indicator, this enhanced view helps </a:t>
            </a:r>
            <a:r>
              <a:rPr lang="en-US" sz="1000" b="1" dirty="0">
                <a:latin typeface="Georgia" panose="02040502050405020303" pitchFamily="18" charset="0"/>
              </a:rPr>
              <a:t>reveal the structure and density of potential shill networks</a:t>
            </a:r>
            <a:r>
              <a:rPr lang="en-US" sz="1000" dirty="0">
                <a:latin typeface="Georgia" panose="02040502050405020303" pitchFamily="18" charset="0"/>
              </a:rPr>
              <a:t>—providing </a:t>
            </a:r>
            <a:r>
              <a:rPr lang="en-US" sz="1000" b="1" dirty="0">
                <a:solidFill>
                  <a:schemeClr val="bg2"/>
                </a:solidFill>
                <a:latin typeface="Georgia" panose="02040502050405020303" pitchFamily="18" charset="0"/>
              </a:rPr>
              <a:t>supporting evidence</a:t>
            </a:r>
            <a:r>
              <a:rPr lang="en-US" sz="1000" dirty="0">
                <a:solidFill>
                  <a:schemeClr val="bg2"/>
                </a:solidFill>
                <a:latin typeface="Georgia" panose="02040502050405020303" pitchFamily="18" charset="0"/>
              </a:rPr>
              <a:t> </a:t>
            </a:r>
            <a:r>
              <a:rPr lang="en-US" sz="1000" dirty="0">
                <a:latin typeface="Georgia" panose="02040502050405020303" pitchFamily="18" charset="0"/>
              </a:rPr>
              <a:t>of suspicious collaboration among bidders.</a:t>
            </a:r>
          </a:p>
          <a:p>
            <a:pPr marL="457200" indent="-292100">
              <a:lnSpc>
                <a:spcPct val="115000"/>
              </a:lnSpc>
              <a:buClr>
                <a:schemeClr val="dk1"/>
              </a:buClr>
              <a:buSzPts val="1000"/>
              <a:buFont typeface="Georgia"/>
              <a:buChar char="●"/>
            </a:pPr>
            <a:endParaRPr lang="en-US" sz="1000" dirty="0">
              <a:latin typeface="Georgia" panose="02040502050405020303"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301500" y="88375"/>
            <a:ext cx="8600400" cy="671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200" b="1">
                <a:solidFill>
                  <a:srgbClr val="005493"/>
                </a:solidFill>
              </a:rPr>
              <a:t>Top 30 Bidders with Highest Centrality Degree Scores</a:t>
            </a:r>
            <a:endParaRPr sz="2200" b="1">
              <a:solidFill>
                <a:srgbClr val="005493"/>
              </a:solidFill>
              <a:latin typeface="Georgia"/>
              <a:ea typeface="Georgia"/>
              <a:cs typeface="Georgia"/>
              <a:sym typeface="Georgia"/>
            </a:endParaRPr>
          </a:p>
        </p:txBody>
      </p:sp>
      <p:sp>
        <p:nvSpPr>
          <p:cNvPr id="193" name="Google Shape;193;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pic>
        <p:nvPicPr>
          <p:cNvPr id="194" name="Google Shape;194;p31"/>
          <p:cNvPicPr preferRelativeResize="0"/>
          <p:nvPr/>
        </p:nvPicPr>
        <p:blipFill>
          <a:blip r:embed="rId3">
            <a:alphaModFix/>
          </a:blip>
          <a:stretch>
            <a:fillRect/>
          </a:stretch>
        </p:blipFill>
        <p:spPr>
          <a:xfrm>
            <a:off x="288588" y="1229275"/>
            <a:ext cx="2326774" cy="2371927"/>
          </a:xfrm>
          <a:prstGeom prst="rect">
            <a:avLst/>
          </a:prstGeom>
          <a:noFill/>
          <a:ln>
            <a:noFill/>
          </a:ln>
        </p:spPr>
      </p:pic>
      <p:pic>
        <p:nvPicPr>
          <p:cNvPr id="195" name="Google Shape;195;p31"/>
          <p:cNvPicPr preferRelativeResize="0"/>
          <p:nvPr/>
        </p:nvPicPr>
        <p:blipFill>
          <a:blip r:embed="rId4">
            <a:alphaModFix/>
          </a:blip>
          <a:stretch>
            <a:fillRect/>
          </a:stretch>
        </p:blipFill>
        <p:spPr>
          <a:xfrm>
            <a:off x="2926863" y="1306542"/>
            <a:ext cx="2326750" cy="2351985"/>
          </a:xfrm>
          <a:prstGeom prst="rect">
            <a:avLst/>
          </a:prstGeom>
          <a:noFill/>
          <a:ln>
            <a:noFill/>
          </a:ln>
        </p:spPr>
      </p:pic>
      <p:pic>
        <p:nvPicPr>
          <p:cNvPr id="196" name="Google Shape;196;p31"/>
          <p:cNvPicPr preferRelativeResize="0"/>
          <p:nvPr/>
        </p:nvPicPr>
        <p:blipFill>
          <a:blip r:embed="rId5">
            <a:alphaModFix/>
          </a:blip>
          <a:stretch>
            <a:fillRect/>
          </a:stretch>
        </p:blipFill>
        <p:spPr>
          <a:xfrm>
            <a:off x="3374438" y="3838202"/>
            <a:ext cx="1431576" cy="550600"/>
          </a:xfrm>
          <a:prstGeom prst="rect">
            <a:avLst/>
          </a:prstGeom>
          <a:noFill/>
          <a:ln>
            <a:noFill/>
          </a:ln>
        </p:spPr>
      </p:pic>
      <p:pic>
        <p:nvPicPr>
          <p:cNvPr id="197" name="Google Shape;197;p31"/>
          <p:cNvPicPr preferRelativeResize="0"/>
          <p:nvPr/>
        </p:nvPicPr>
        <p:blipFill>
          <a:blip r:embed="rId6">
            <a:alphaModFix/>
          </a:blip>
          <a:stretch>
            <a:fillRect/>
          </a:stretch>
        </p:blipFill>
        <p:spPr>
          <a:xfrm>
            <a:off x="628900" y="3703600"/>
            <a:ext cx="1437901" cy="550600"/>
          </a:xfrm>
          <a:prstGeom prst="rect">
            <a:avLst/>
          </a:prstGeom>
          <a:noFill/>
          <a:ln>
            <a:noFill/>
          </a:ln>
        </p:spPr>
      </p:pic>
      <p:sp>
        <p:nvSpPr>
          <p:cNvPr id="198" name="Google Shape;198;p31"/>
          <p:cNvSpPr/>
          <p:nvPr/>
        </p:nvSpPr>
        <p:spPr>
          <a:xfrm>
            <a:off x="654563" y="816075"/>
            <a:ext cx="1594800" cy="3108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400"/>
              </a:spcBef>
              <a:spcAft>
                <a:spcPts val="0"/>
              </a:spcAft>
              <a:buClr>
                <a:schemeClr val="dk1"/>
              </a:buClr>
              <a:buSzPts val="1100"/>
              <a:buFont typeface="Arial"/>
              <a:buNone/>
            </a:pPr>
            <a:r>
              <a:rPr lang="en" sz="600" b="1">
                <a:solidFill>
                  <a:schemeClr val="dk1"/>
                </a:solidFill>
              </a:rPr>
              <a:t>Top 30 Bidders by BID-ONLY Degree:</a:t>
            </a:r>
            <a:endParaRPr sz="600" b="1">
              <a:solidFill>
                <a:schemeClr val="dk1"/>
              </a:solidFill>
            </a:endParaRPr>
          </a:p>
          <a:p>
            <a:pPr marL="0" lvl="0" indent="0" algn="ctr" rtl="0">
              <a:spcBef>
                <a:spcPts val="400"/>
              </a:spcBef>
              <a:spcAft>
                <a:spcPts val="0"/>
              </a:spcAft>
              <a:buNone/>
            </a:pPr>
            <a:endParaRPr>
              <a:latin typeface="Merriweather Sans"/>
              <a:ea typeface="Merriweather Sans"/>
              <a:cs typeface="Merriweather Sans"/>
              <a:sym typeface="Merriweather Sans"/>
            </a:endParaRPr>
          </a:p>
        </p:txBody>
      </p:sp>
      <p:sp>
        <p:nvSpPr>
          <p:cNvPr id="199" name="Google Shape;199;p31"/>
          <p:cNvSpPr/>
          <p:nvPr/>
        </p:nvSpPr>
        <p:spPr>
          <a:xfrm>
            <a:off x="3139813" y="816075"/>
            <a:ext cx="1666200" cy="3108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400"/>
              </a:spcBef>
              <a:spcAft>
                <a:spcPts val="0"/>
              </a:spcAft>
              <a:buNone/>
            </a:pPr>
            <a:r>
              <a:rPr lang="en" sz="600" b="1">
                <a:solidFill>
                  <a:schemeClr val="dk1"/>
                </a:solidFill>
              </a:rPr>
              <a:t>Top 30 Bidders by Shill-Boosted Degree:</a:t>
            </a:r>
            <a:endParaRPr sz="600" b="1">
              <a:solidFill>
                <a:schemeClr val="dk1"/>
              </a:solidFill>
            </a:endParaRPr>
          </a:p>
          <a:p>
            <a:pPr marL="0" lvl="0" indent="0" algn="ctr" rtl="0">
              <a:spcBef>
                <a:spcPts val="400"/>
              </a:spcBef>
              <a:spcAft>
                <a:spcPts val="0"/>
              </a:spcAft>
              <a:buNone/>
            </a:pPr>
            <a:endParaRPr>
              <a:latin typeface="Merriweather Sans"/>
              <a:ea typeface="Merriweather Sans"/>
              <a:cs typeface="Merriweather Sans"/>
              <a:sym typeface="Merriweather Sans"/>
            </a:endParaRPr>
          </a:p>
        </p:txBody>
      </p:sp>
      <p:sp>
        <p:nvSpPr>
          <p:cNvPr id="200" name="Google Shape;200;p31"/>
          <p:cNvSpPr/>
          <p:nvPr/>
        </p:nvSpPr>
        <p:spPr>
          <a:xfrm>
            <a:off x="5475600" y="1830238"/>
            <a:ext cx="3245700" cy="1170000"/>
          </a:xfrm>
          <a:prstGeom prst="roundRect">
            <a:avLst>
              <a:gd name="adj" fmla="val 16667"/>
            </a:avLst>
          </a:prstGeom>
          <a:solidFill>
            <a:srgbClr val="B7CCE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1200"/>
              </a:spcBef>
              <a:spcAft>
                <a:spcPts val="0"/>
              </a:spcAft>
              <a:buNone/>
            </a:pPr>
            <a:r>
              <a:rPr lang="en" sz="800" b="1" dirty="0">
                <a:solidFill>
                  <a:schemeClr val="dk1"/>
                </a:solidFill>
                <a:latin typeface="Georgia"/>
                <a:ea typeface="Georgia"/>
                <a:cs typeface="Georgia"/>
                <a:sym typeface="Georgia"/>
              </a:rPr>
              <a:t>Top Bidders by Shill-Boosted Degree Centrality</a:t>
            </a:r>
            <a:endParaRPr sz="800" b="1" dirty="0">
              <a:solidFill>
                <a:schemeClr val="dk1"/>
              </a:solidFill>
              <a:latin typeface="Georgia"/>
              <a:ea typeface="Georgia"/>
              <a:cs typeface="Georgia"/>
              <a:sym typeface="Georgia"/>
            </a:endParaRPr>
          </a:p>
          <a:p>
            <a:pPr marL="457200" lvl="0" indent="-273050" algn="l" rtl="0">
              <a:lnSpc>
                <a:spcPct val="100000"/>
              </a:lnSpc>
              <a:spcBef>
                <a:spcPts val="1200"/>
              </a:spcBef>
              <a:spcAft>
                <a:spcPts val="0"/>
              </a:spcAft>
              <a:buClr>
                <a:schemeClr val="dk1"/>
              </a:buClr>
              <a:buSzPts val="700"/>
              <a:buFont typeface="Georgia"/>
              <a:buChar char="●"/>
            </a:pPr>
            <a:r>
              <a:rPr lang="en" sz="700" dirty="0">
                <a:solidFill>
                  <a:srgbClr val="C00000"/>
                </a:solidFill>
                <a:latin typeface="Georgia"/>
                <a:ea typeface="Georgia"/>
                <a:cs typeface="Georgia"/>
                <a:sym typeface="Georgia"/>
              </a:rPr>
              <a:t>Red nodes </a:t>
            </a:r>
            <a:r>
              <a:rPr lang="en" sz="700" dirty="0">
                <a:solidFill>
                  <a:schemeClr val="dk1"/>
                </a:solidFill>
                <a:latin typeface="Georgia"/>
                <a:ea typeface="Georgia"/>
                <a:cs typeface="Georgia"/>
                <a:sym typeface="Georgia"/>
              </a:rPr>
              <a:t>- Shill bidder - form tightly connected clusters, clearly revealing collusion within shill groups</a:t>
            </a:r>
            <a:endParaRPr sz="700" dirty="0">
              <a:solidFill>
                <a:schemeClr val="dk1"/>
              </a:solidFill>
              <a:latin typeface="Georgia"/>
              <a:ea typeface="Georgia"/>
              <a:cs typeface="Georgia"/>
              <a:sym typeface="Georgia"/>
            </a:endParaRPr>
          </a:p>
          <a:p>
            <a:pPr marL="457200" lvl="0" indent="-273050" algn="l" rtl="0">
              <a:lnSpc>
                <a:spcPct val="115000"/>
              </a:lnSpc>
              <a:spcBef>
                <a:spcPts val="0"/>
              </a:spcBef>
              <a:spcAft>
                <a:spcPts val="0"/>
              </a:spcAft>
              <a:buClr>
                <a:schemeClr val="dk1"/>
              </a:buClr>
              <a:buSzPts val="700"/>
              <a:buFont typeface="Georgia"/>
              <a:buChar char="●"/>
            </a:pPr>
            <a:r>
              <a:rPr lang="en" sz="700" dirty="0">
                <a:solidFill>
                  <a:schemeClr val="dk1"/>
                </a:solidFill>
                <a:latin typeface="Georgia"/>
                <a:ea typeface="Georgia"/>
                <a:cs typeface="Georgia"/>
                <a:sym typeface="Georgia"/>
              </a:rPr>
              <a:t>Each shill group is separated - operate in isolation</a:t>
            </a:r>
            <a:endParaRPr sz="700" dirty="0">
              <a:solidFill>
                <a:schemeClr val="dk1"/>
              </a:solidFill>
              <a:latin typeface="Georgia"/>
              <a:ea typeface="Georgia"/>
              <a:cs typeface="Georgia"/>
              <a:sym typeface="Georgia"/>
            </a:endParaRPr>
          </a:p>
          <a:p>
            <a:pPr marL="457200" lvl="0" indent="-273050" algn="l" rtl="0">
              <a:lnSpc>
                <a:spcPct val="115000"/>
              </a:lnSpc>
              <a:spcBef>
                <a:spcPts val="0"/>
              </a:spcBef>
              <a:spcAft>
                <a:spcPts val="0"/>
              </a:spcAft>
              <a:buClr>
                <a:schemeClr val="dk1"/>
              </a:buClr>
              <a:buSzPts val="700"/>
              <a:buFont typeface="Georgia"/>
              <a:buChar char="●"/>
            </a:pPr>
            <a:r>
              <a:rPr lang="en" sz="700" dirty="0">
                <a:solidFill>
                  <a:srgbClr val="0432FF"/>
                </a:solidFill>
                <a:latin typeface="Georgia"/>
                <a:ea typeface="Georgia"/>
                <a:cs typeface="Georgia"/>
                <a:sym typeface="Georgia"/>
              </a:rPr>
              <a:t>Blue nodes - </a:t>
            </a:r>
            <a:r>
              <a:rPr lang="en" sz="700" dirty="0">
                <a:solidFill>
                  <a:schemeClr val="dk1"/>
                </a:solidFill>
                <a:latin typeface="Georgia"/>
                <a:ea typeface="Georgia"/>
                <a:cs typeface="Georgia"/>
                <a:sym typeface="Georgia"/>
              </a:rPr>
              <a:t>some normal/excessive bidders appear inside shill groups, likely they unknowingly participate in auction dominated by shill rings</a:t>
            </a:r>
            <a:endParaRPr sz="700" dirty="0">
              <a:solidFill>
                <a:schemeClr val="dk1"/>
              </a:solidFill>
              <a:latin typeface="Georgia"/>
              <a:ea typeface="Georgia"/>
              <a:cs typeface="Georgia"/>
              <a:sym typeface="Georgia"/>
            </a:endParaRPr>
          </a:p>
        </p:txBody>
      </p:sp>
      <p:sp>
        <p:nvSpPr>
          <p:cNvPr id="201" name="Google Shape;201;p31"/>
          <p:cNvSpPr/>
          <p:nvPr/>
        </p:nvSpPr>
        <p:spPr>
          <a:xfrm>
            <a:off x="5475600" y="777723"/>
            <a:ext cx="3245700" cy="1012800"/>
          </a:xfrm>
          <a:prstGeom prst="roundRect">
            <a:avLst>
              <a:gd name="adj" fmla="val 16667"/>
            </a:avLst>
          </a:prstGeom>
          <a:solidFill>
            <a:srgbClr val="B7CCE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1200"/>
              </a:spcBef>
              <a:spcAft>
                <a:spcPts val="0"/>
              </a:spcAft>
              <a:buNone/>
            </a:pPr>
            <a:r>
              <a:rPr lang="en" sz="800" b="1" dirty="0">
                <a:solidFill>
                  <a:schemeClr val="dk1"/>
                </a:solidFill>
                <a:latin typeface="Georgia"/>
                <a:ea typeface="Georgia"/>
                <a:cs typeface="Georgia"/>
                <a:sym typeface="Georgia"/>
              </a:rPr>
              <a:t>Top Bidders by BID-Only Degree Centrality</a:t>
            </a:r>
            <a:endParaRPr sz="800" b="1" dirty="0">
              <a:solidFill>
                <a:schemeClr val="dk1"/>
              </a:solidFill>
              <a:latin typeface="Georgia"/>
              <a:ea typeface="Georgia"/>
              <a:cs typeface="Georgia"/>
              <a:sym typeface="Georgia"/>
            </a:endParaRPr>
          </a:p>
          <a:p>
            <a:pPr marL="457200" lvl="0" indent="-273050" algn="l" rtl="0">
              <a:lnSpc>
                <a:spcPct val="115000"/>
              </a:lnSpc>
              <a:spcBef>
                <a:spcPts val="1200"/>
              </a:spcBef>
              <a:spcAft>
                <a:spcPts val="0"/>
              </a:spcAft>
              <a:buClr>
                <a:schemeClr val="dk1"/>
              </a:buClr>
              <a:buSzPts val="700"/>
              <a:buFont typeface="Georgia"/>
              <a:buChar char="●"/>
            </a:pPr>
            <a:r>
              <a:rPr lang="en" sz="700" dirty="0">
                <a:solidFill>
                  <a:srgbClr val="0432FF"/>
                </a:solidFill>
                <a:latin typeface="Georgia"/>
                <a:ea typeface="Georgia"/>
                <a:cs typeface="Georgia"/>
                <a:sym typeface="Georgia"/>
              </a:rPr>
              <a:t>Blue nodes </a:t>
            </a:r>
            <a:r>
              <a:rPr lang="en" sz="700" dirty="0">
                <a:solidFill>
                  <a:schemeClr val="dk1"/>
                </a:solidFill>
                <a:latin typeface="Georgia"/>
                <a:ea typeface="Georgia"/>
                <a:cs typeface="Georgia"/>
                <a:sym typeface="Georgia"/>
              </a:rPr>
              <a:t>- Non-shill bidder - scattered and act independently. Do not exhibit strong clustering</a:t>
            </a:r>
            <a:endParaRPr sz="700" dirty="0">
              <a:solidFill>
                <a:schemeClr val="dk1"/>
              </a:solidFill>
              <a:latin typeface="Georgia"/>
              <a:ea typeface="Georgia"/>
              <a:cs typeface="Georgia"/>
              <a:sym typeface="Georgia"/>
            </a:endParaRPr>
          </a:p>
          <a:p>
            <a:pPr marL="457200" lvl="0" indent="-273050" algn="l" rtl="0">
              <a:lnSpc>
                <a:spcPct val="115000"/>
              </a:lnSpc>
              <a:spcBef>
                <a:spcPts val="0"/>
              </a:spcBef>
              <a:spcAft>
                <a:spcPts val="0"/>
              </a:spcAft>
              <a:buClr>
                <a:schemeClr val="dk1"/>
              </a:buClr>
              <a:buSzPts val="700"/>
              <a:buFont typeface="Georgia"/>
              <a:buChar char="●"/>
            </a:pPr>
            <a:r>
              <a:rPr lang="en" sz="700" dirty="0">
                <a:solidFill>
                  <a:srgbClr val="C00000"/>
                </a:solidFill>
                <a:latin typeface="Georgia"/>
                <a:ea typeface="Georgia"/>
                <a:cs typeface="Georgia"/>
                <a:sym typeface="Georgia"/>
              </a:rPr>
              <a:t>Red nodes </a:t>
            </a:r>
            <a:r>
              <a:rPr lang="en" sz="700" dirty="0">
                <a:solidFill>
                  <a:schemeClr val="dk1"/>
                </a:solidFill>
                <a:latin typeface="Georgia"/>
                <a:ea typeface="Georgia"/>
                <a:cs typeface="Georgia"/>
                <a:sym typeface="Georgia"/>
              </a:rPr>
              <a:t>- Shill bidder - show strong connectivity, forming noticeable clusters, suggesting strong coordinate behavior</a:t>
            </a:r>
            <a:endParaRPr sz="700" dirty="0">
              <a:solidFill>
                <a:schemeClr val="dk1"/>
              </a:solidFill>
              <a:latin typeface="Georgia"/>
              <a:ea typeface="Georgia"/>
              <a:cs typeface="Georgia"/>
              <a:sym typeface="Georgia"/>
            </a:endParaRPr>
          </a:p>
        </p:txBody>
      </p:sp>
      <p:sp>
        <p:nvSpPr>
          <p:cNvPr id="202" name="Google Shape;202;p31"/>
          <p:cNvSpPr/>
          <p:nvPr/>
        </p:nvSpPr>
        <p:spPr>
          <a:xfrm>
            <a:off x="5475600" y="3039953"/>
            <a:ext cx="3245700" cy="14175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800" b="1" dirty="0">
                <a:solidFill>
                  <a:srgbClr val="005493"/>
                </a:solidFill>
                <a:latin typeface="Georgia"/>
                <a:ea typeface="Georgia"/>
                <a:cs typeface="Georgia"/>
                <a:sym typeface="Georgia"/>
              </a:rPr>
              <a:t>Future Value for Detecting Shill Bidders:</a:t>
            </a:r>
            <a:endParaRPr sz="800" b="1" dirty="0">
              <a:solidFill>
                <a:srgbClr val="005493"/>
              </a:solidFill>
              <a:latin typeface="Georgia"/>
              <a:ea typeface="Georgia"/>
              <a:cs typeface="Georgia"/>
              <a:sym typeface="Georgia"/>
            </a:endParaRPr>
          </a:p>
          <a:p>
            <a:pPr marL="457200" lvl="0" indent="-279400" algn="l" rtl="0">
              <a:lnSpc>
                <a:spcPct val="115000"/>
              </a:lnSpc>
              <a:spcBef>
                <a:spcPts val="1200"/>
              </a:spcBef>
              <a:spcAft>
                <a:spcPts val="0"/>
              </a:spcAft>
              <a:buClr>
                <a:schemeClr val="dk1"/>
              </a:buClr>
              <a:buSzPts val="800"/>
              <a:buFont typeface="Georgia"/>
              <a:buChar char="●"/>
            </a:pPr>
            <a:r>
              <a:rPr lang="en" sz="800" dirty="0">
                <a:solidFill>
                  <a:schemeClr val="dk1"/>
                </a:solidFill>
                <a:latin typeface="Georgia"/>
                <a:ea typeface="Georgia"/>
                <a:cs typeface="Georgia"/>
                <a:sym typeface="Georgia"/>
              </a:rPr>
              <a:t>Identify bidders with unusually high degree centrality</a:t>
            </a:r>
            <a:endParaRPr sz="800" dirty="0">
              <a:solidFill>
                <a:schemeClr val="dk1"/>
              </a:solidFill>
              <a:latin typeface="Georgia"/>
              <a:ea typeface="Georgia"/>
              <a:cs typeface="Georgia"/>
              <a:sym typeface="Georgia"/>
            </a:endParaRPr>
          </a:p>
          <a:p>
            <a:pPr marL="457200" lvl="0" indent="-273050" algn="l" rtl="0">
              <a:lnSpc>
                <a:spcPct val="115000"/>
              </a:lnSpc>
              <a:spcBef>
                <a:spcPts val="0"/>
              </a:spcBef>
              <a:spcAft>
                <a:spcPts val="0"/>
              </a:spcAft>
              <a:buClr>
                <a:schemeClr val="dk1"/>
              </a:buClr>
              <a:buSzPts val="700"/>
              <a:buChar char="●"/>
            </a:pPr>
            <a:r>
              <a:rPr lang="en" sz="700" dirty="0">
                <a:solidFill>
                  <a:schemeClr val="dk1"/>
                </a:solidFill>
                <a:latin typeface="Georgia"/>
                <a:ea typeface="Georgia"/>
                <a:cs typeface="Georgia"/>
                <a:sym typeface="Georgia"/>
              </a:rPr>
              <a:t>Detect </a:t>
            </a:r>
            <a:r>
              <a:rPr lang="en" sz="700" b="1" dirty="0">
                <a:solidFill>
                  <a:schemeClr val="dk1"/>
                </a:solidFill>
                <a:latin typeface="Georgia"/>
                <a:ea typeface="Georgia"/>
                <a:cs typeface="Georgia"/>
                <a:sym typeface="Georgia"/>
              </a:rPr>
              <a:t>dense bidder clusters</a:t>
            </a:r>
            <a:r>
              <a:rPr lang="en" sz="700" dirty="0">
                <a:solidFill>
                  <a:schemeClr val="dk1"/>
                </a:solidFill>
                <a:latin typeface="Georgia"/>
                <a:ea typeface="Georgia"/>
                <a:cs typeface="Georgia"/>
                <a:sym typeface="Georgia"/>
              </a:rPr>
              <a:t> indicative of collusion</a:t>
            </a:r>
            <a:endParaRPr sz="700" dirty="0">
              <a:solidFill>
                <a:schemeClr val="dk1"/>
              </a:solidFill>
              <a:latin typeface="Georgia"/>
              <a:ea typeface="Georgia"/>
              <a:cs typeface="Georgia"/>
              <a:sym typeface="Georgia"/>
            </a:endParaRPr>
          </a:p>
          <a:p>
            <a:pPr marL="457200" lvl="0" indent="-273050" algn="l" rtl="0">
              <a:lnSpc>
                <a:spcPct val="115000"/>
              </a:lnSpc>
              <a:spcBef>
                <a:spcPts val="0"/>
              </a:spcBef>
              <a:spcAft>
                <a:spcPts val="0"/>
              </a:spcAft>
              <a:buClr>
                <a:schemeClr val="dk1"/>
              </a:buClr>
              <a:buSzPts val="700"/>
              <a:buChar char="●"/>
            </a:pPr>
            <a:r>
              <a:rPr lang="en" sz="700" dirty="0">
                <a:solidFill>
                  <a:schemeClr val="dk1"/>
                </a:solidFill>
                <a:latin typeface="Georgia"/>
                <a:ea typeface="Georgia"/>
                <a:cs typeface="Georgia"/>
                <a:sym typeface="Georgia"/>
              </a:rPr>
              <a:t> Spot bidders with </a:t>
            </a:r>
            <a:r>
              <a:rPr lang="en" sz="700" b="1" dirty="0">
                <a:solidFill>
                  <a:schemeClr val="dk1"/>
                </a:solidFill>
                <a:latin typeface="Georgia"/>
                <a:ea typeface="Georgia"/>
                <a:cs typeface="Georgia"/>
                <a:sym typeface="Georgia"/>
              </a:rPr>
              <a:t>many bids, many connections, but few wins</a:t>
            </a:r>
            <a:endParaRPr sz="700" b="1" dirty="0">
              <a:solidFill>
                <a:schemeClr val="dk1"/>
              </a:solidFill>
              <a:latin typeface="Georgia"/>
              <a:ea typeface="Georgia"/>
              <a:cs typeface="Georgia"/>
              <a:sym typeface="Georgia"/>
            </a:endParaRPr>
          </a:p>
          <a:p>
            <a:pPr marL="457200" lvl="0" indent="-273050" algn="l" rtl="0">
              <a:lnSpc>
                <a:spcPct val="115000"/>
              </a:lnSpc>
              <a:spcBef>
                <a:spcPts val="0"/>
              </a:spcBef>
              <a:spcAft>
                <a:spcPts val="0"/>
              </a:spcAft>
              <a:buClr>
                <a:schemeClr val="dk1"/>
              </a:buClr>
              <a:buSzPts val="700"/>
              <a:buChar char="●"/>
            </a:pPr>
            <a:r>
              <a:rPr lang="en" sz="700" dirty="0">
                <a:solidFill>
                  <a:schemeClr val="dk1"/>
                </a:solidFill>
                <a:latin typeface="Georgia"/>
                <a:ea typeface="Georgia"/>
                <a:cs typeface="Georgia"/>
                <a:sym typeface="Georgia"/>
              </a:rPr>
              <a:t>Enable </a:t>
            </a:r>
            <a:r>
              <a:rPr lang="en" sz="700" b="1" dirty="0">
                <a:solidFill>
                  <a:schemeClr val="dk1"/>
                </a:solidFill>
                <a:latin typeface="Georgia"/>
                <a:ea typeface="Georgia"/>
                <a:cs typeface="Georgia"/>
                <a:sym typeface="Georgia"/>
              </a:rPr>
              <a:t>machine learning models</a:t>
            </a:r>
            <a:r>
              <a:rPr lang="en" sz="700" dirty="0">
                <a:solidFill>
                  <a:schemeClr val="dk1"/>
                </a:solidFill>
                <a:latin typeface="Georgia"/>
                <a:ea typeface="Georgia"/>
                <a:cs typeface="Georgia"/>
                <a:sym typeface="Georgia"/>
              </a:rPr>
              <a:t> to learn from graph patterns</a:t>
            </a:r>
            <a:endParaRPr sz="700" dirty="0">
              <a:solidFill>
                <a:schemeClr val="dk1"/>
              </a:solidFill>
              <a:latin typeface="Georgia"/>
              <a:ea typeface="Georgia"/>
              <a:cs typeface="Georgia"/>
              <a:sym typeface="Georgia"/>
            </a:endParaRPr>
          </a:p>
          <a:p>
            <a:pPr marL="457200" lvl="0" indent="-273050" algn="l" rtl="0">
              <a:lnSpc>
                <a:spcPct val="115000"/>
              </a:lnSpc>
              <a:spcBef>
                <a:spcPts val="0"/>
              </a:spcBef>
              <a:spcAft>
                <a:spcPts val="0"/>
              </a:spcAft>
              <a:buClr>
                <a:schemeClr val="dk1"/>
              </a:buClr>
              <a:buSzPts val="700"/>
              <a:buFont typeface="Georgia"/>
              <a:buChar char="●"/>
            </a:pPr>
            <a:r>
              <a:rPr lang="en" sz="700" dirty="0">
                <a:solidFill>
                  <a:schemeClr val="dk1"/>
                </a:solidFill>
                <a:latin typeface="Georgia"/>
                <a:ea typeface="Georgia"/>
                <a:cs typeface="Georgia"/>
                <a:sym typeface="Georgia"/>
              </a:rPr>
              <a:t>Build a </a:t>
            </a:r>
            <a:r>
              <a:rPr lang="en" sz="700" b="1" dirty="0">
                <a:solidFill>
                  <a:srgbClr val="0070C0"/>
                </a:solidFill>
                <a:latin typeface="Georgia"/>
                <a:ea typeface="Georgia"/>
                <a:cs typeface="Georgia"/>
                <a:sym typeface="Georgia"/>
              </a:rPr>
              <a:t>risk scoring system</a:t>
            </a:r>
            <a:r>
              <a:rPr lang="en" sz="700" dirty="0">
                <a:solidFill>
                  <a:srgbClr val="0070C0"/>
                </a:solidFill>
                <a:latin typeface="Georgia"/>
                <a:ea typeface="Georgia"/>
                <a:cs typeface="Georgia"/>
                <a:sym typeface="Georgia"/>
              </a:rPr>
              <a:t> </a:t>
            </a:r>
            <a:r>
              <a:rPr lang="en" sz="700" dirty="0">
                <a:solidFill>
                  <a:schemeClr val="dk1"/>
                </a:solidFill>
                <a:latin typeface="Georgia"/>
                <a:ea typeface="Georgia"/>
                <a:cs typeface="Georgia"/>
                <a:sym typeface="Georgia"/>
              </a:rPr>
              <a:t>for proactive fraud monitoring</a:t>
            </a:r>
            <a:endParaRPr sz="700" dirty="0">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488423" y="36190"/>
            <a:ext cx="8010000" cy="862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400" b="1" i="0" u="none" strike="noStrike" dirty="0">
                <a:solidFill>
                  <a:srgbClr val="005493"/>
                </a:solidFill>
                <a:latin typeface="Georgia"/>
                <a:ea typeface="Georgia"/>
                <a:cs typeface="Georgia"/>
                <a:sym typeface="Georgia"/>
              </a:rPr>
              <a:t>Graph Algorithm 2: </a:t>
            </a:r>
            <a:r>
              <a:rPr lang="en" sz="2400" b="1" dirty="0">
                <a:solidFill>
                  <a:srgbClr val="005493"/>
                </a:solidFill>
              </a:rPr>
              <a:t>Custom K-means Clustering</a:t>
            </a:r>
            <a:endParaRPr sz="2400" dirty="0"/>
          </a:p>
        </p:txBody>
      </p:sp>
      <p:sp>
        <p:nvSpPr>
          <p:cNvPr id="208" name="Google Shape;208;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pic>
        <p:nvPicPr>
          <p:cNvPr id="209" name="Google Shape;209;p32" title="graph (1) (2).png"/>
          <p:cNvPicPr preferRelativeResize="0"/>
          <p:nvPr/>
        </p:nvPicPr>
        <p:blipFill>
          <a:blip r:embed="rId3">
            <a:alphaModFix/>
          </a:blip>
          <a:stretch>
            <a:fillRect/>
          </a:stretch>
        </p:blipFill>
        <p:spPr>
          <a:xfrm>
            <a:off x="593975" y="899063"/>
            <a:ext cx="3363451" cy="3345375"/>
          </a:xfrm>
          <a:prstGeom prst="rect">
            <a:avLst/>
          </a:prstGeom>
          <a:noFill/>
          <a:ln>
            <a:noFill/>
          </a:ln>
        </p:spPr>
      </p:pic>
      <p:sp>
        <p:nvSpPr>
          <p:cNvPr id="210" name="Google Shape;210;p32"/>
          <p:cNvSpPr/>
          <p:nvPr/>
        </p:nvSpPr>
        <p:spPr>
          <a:xfrm>
            <a:off x="4363075" y="1031250"/>
            <a:ext cx="4193700" cy="2151000"/>
          </a:xfrm>
          <a:prstGeom prst="roundRect">
            <a:avLst>
              <a:gd name="adj" fmla="val 16667"/>
            </a:avLst>
          </a:prstGeom>
          <a:solidFill>
            <a:srgbClr val="B6D7A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1200"/>
              </a:spcBef>
              <a:spcAft>
                <a:spcPts val="0"/>
              </a:spcAft>
              <a:buNone/>
            </a:pPr>
            <a:r>
              <a:rPr lang="en" sz="1100" b="1">
                <a:solidFill>
                  <a:schemeClr val="dk1"/>
                </a:solidFill>
                <a:latin typeface="Georgia"/>
                <a:ea typeface="Georgia"/>
                <a:cs typeface="Georgia"/>
                <a:sym typeface="Georgia"/>
              </a:rPr>
              <a:t>K-means Clustering based on early bidding frequency and auction participation</a:t>
            </a:r>
            <a:endParaRPr sz="1100" b="1">
              <a:solidFill>
                <a:schemeClr val="dk1"/>
              </a:solidFill>
              <a:latin typeface="Georgia"/>
              <a:ea typeface="Georgia"/>
              <a:cs typeface="Georgia"/>
              <a:sym typeface="Georgia"/>
            </a:endParaRPr>
          </a:p>
          <a:p>
            <a:pPr marL="457200" lvl="0" indent="-292100" algn="l" rtl="0">
              <a:lnSpc>
                <a:spcPct val="115000"/>
              </a:lnSpc>
              <a:spcBef>
                <a:spcPts val="1200"/>
              </a:spcBef>
              <a:spcAft>
                <a:spcPts val="0"/>
              </a:spcAft>
              <a:buClr>
                <a:schemeClr val="dk1"/>
              </a:buClr>
              <a:buSzPts val="1000"/>
              <a:buFont typeface="Georgia"/>
              <a:buChar char="●"/>
            </a:pPr>
            <a:r>
              <a:rPr lang="en" sz="1000">
                <a:solidFill>
                  <a:schemeClr val="dk1"/>
                </a:solidFill>
                <a:latin typeface="Georgia"/>
                <a:ea typeface="Georgia"/>
                <a:cs typeface="Georgia"/>
                <a:sym typeface="Georgia"/>
              </a:rPr>
              <a:t>Utilized for detecting shill bidders based on exploiting their tendency to bet earlier in auctions than other bidders</a:t>
            </a:r>
            <a:endParaRPr sz="1000">
              <a:solidFill>
                <a:schemeClr val="dk1"/>
              </a:solidFill>
              <a:latin typeface="Georgia"/>
              <a:ea typeface="Georgia"/>
              <a:cs typeface="Georgia"/>
              <a:sym typeface="Georgia"/>
            </a:endParaRPr>
          </a:p>
          <a:p>
            <a:pPr marL="457200" lvl="0" indent="-292100" algn="l" rtl="0">
              <a:lnSpc>
                <a:spcPct val="115000"/>
              </a:lnSpc>
              <a:spcBef>
                <a:spcPts val="0"/>
              </a:spcBef>
              <a:spcAft>
                <a:spcPts val="0"/>
              </a:spcAft>
              <a:buClr>
                <a:schemeClr val="dk1"/>
              </a:buClr>
              <a:buSzPts val="1000"/>
              <a:buFont typeface="Georgia"/>
              <a:buChar char="●"/>
            </a:pPr>
            <a:r>
              <a:rPr lang="en" sz="1000" b="1">
                <a:solidFill>
                  <a:schemeClr val="dk1"/>
                </a:solidFill>
                <a:latin typeface="Georgia"/>
                <a:ea typeface="Georgia"/>
                <a:cs typeface="Georgia"/>
                <a:sym typeface="Georgia"/>
              </a:rPr>
              <a:t>Interior Cluster</a:t>
            </a:r>
            <a:r>
              <a:rPr lang="en" sz="1000">
                <a:solidFill>
                  <a:schemeClr val="dk1"/>
                </a:solidFill>
                <a:latin typeface="Georgia"/>
                <a:ea typeface="Georgia"/>
                <a:cs typeface="Georgia"/>
                <a:sym typeface="Georgia"/>
              </a:rPr>
              <a:t>: Predicted to be Shill Bidders. Tight interconnectivity. (All small interior communities are part of single Predicted Shill cluster)</a:t>
            </a:r>
            <a:endParaRPr sz="1000">
              <a:solidFill>
                <a:schemeClr val="dk1"/>
              </a:solidFill>
              <a:latin typeface="Georgia"/>
              <a:ea typeface="Georgia"/>
              <a:cs typeface="Georgia"/>
              <a:sym typeface="Georgia"/>
            </a:endParaRPr>
          </a:p>
          <a:p>
            <a:pPr marL="457200" lvl="0" indent="-292100" algn="l" rtl="0">
              <a:lnSpc>
                <a:spcPct val="115000"/>
              </a:lnSpc>
              <a:spcBef>
                <a:spcPts val="0"/>
              </a:spcBef>
              <a:spcAft>
                <a:spcPts val="0"/>
              </a:spcAft>
              <a:buClr>
                <a:schemeClr val="dk1"/>
              </a:buClr>
              <a:buSzPts val="1000"/>
              <a:buFont typeface="Georgia"/>
              <a:buChar char="●"/>
            </a:pPr>
            <a:r>
              <a:rPr lang="en" sz="1000" b="1">
                <a:solidFill>
                  <a:schemeClr val="dk1"/>
                </a:solidFill>
                <a:latin typeface="Georgia"/>
                <a:ea typeface="Georgia"/>
                <a:cs typeface="Georgia"/>
                <a:sym typeface="Georgia"/>
              </a:rPr>
              <a:t>Exterior Cluster</a:t>
            </a:r>
            <a:r>
              <a:rPr lang="en" sz="1000">
                <a:solidFill>
                  <a:schemeClr val="dk1"/>
                </a:solidFill>
                <a:latin typeface="Georgia"/>
                <a:ea typeface="Georgia"/>
                <a:cs typeface="Georgia"/>
                <a:sym typeface="Georgia"/>
              </a:rPr>
              <a:t>: Predicted to be Non-Shill Bidders</a:t>
            </a:r>
            <a:endParaRPr sz="1000">
              <a:solidFill>
                <a:schemeClr val="dk1"/>
              </a:solidFill>
              <a:latin typeface="Georgia"/>
              <a:ea typeface="Georgia"/>
              <a:cs typeface="Georgia"/>
              <a:sym typeface="Georgia"/>
            </a:endParaRPr>
          </a:p>
          <a:p>
            <a:pPr marL="457200" lvl="0" indent="-292100" algn="l" rtl="0">
              <a:lnSpc>
                <a:spcPct val="115000"/>
              </a:lnSpc>
              <a:spcBef>
                <a:spcPts val="0"/>
              </a:spcBef>
              <a:spcAft>
                <a:spcPts val="0"/>
              </a:spcAft>
              <a:buClr>
                <a:schemeClr val="dk1"/>
              </a:buClr>
              <a:buSzPts val="1000"/>
              <a:buFont typeface="Georgia"/>
              <a:buChar char="●"/>
            </a:pPr>
            <a:r>
              <a:rPr lang="en" sz="1000" b="1">
                <a:solidFill>
                  <a:srgbClr val="C28220"/>
                </a:solidFill>
                <a:latin typeface="Georgia"/>
                <a:ea typeface="Georgia"/>
                <a:cs typeface="Georgia"/>
                <a:sym typeface="Georgia"/>
              </a:rPr>
              <a:t>Orange Nodes</a:t>
            </a:r>
            <a:r>
              <a:rPr lang="en" sz="1000">
                <a:solidFill>
                  <a:schemeClr val="accent6"/>
                </a:solidFill>
                <a:latin typeface="Georgia"/>
                <a:ea typeface="Georgia"/>
                <a:cs typeface="Georgia"/>
                <a:sym typeface="Georgia"/>
              </a:rPr>
              <a:t> </a:t>
            </a:r>
            <a:r>
              <a:rPr lang="en" sz="1000">
                <a:solidFill>
                  <a:schemeClr val="dk1"/>
                </a:solidFill>
                <a:latin typeface="Georgia"/>
                <a:ea typeface="Georgia"/>
                <a:cs typeface="Georgia"/>
                <a:sym typeface="Georgia"/>
              </a:rPr>
              <a:t>- Actual Non-Shill Bidders</a:t>
            </a:r>
            <a:endParaRPr sz="1000">
              <a:solidFill>
                <a:schemeClr val="dk1"/>
              </a:solidFill>
              <a:latin typeface="Georgia"/>
              <a:ea typeface="Georgia"/>
              <a:cs typeface="Georgia"/>
              <a:sym typeface="Georgia"/>
            </a:endParaRPr>
          </a:p>
          <a:p>
            <a:pPr marL="457200" lvl="0" indent="-292100" algn="l" rtl="0">
              <a:lnSpc>
                <a:spcPct val="115000"/>
              </a:lnSpc>
              <a:spcBef>
                <a:spcPts val="0"/>
              </a:spcBef>
              <a:spcAft>
                <a:spcPts val="0"/>
              </a:spcAft>
              <a:buClr>
                <a:schemeClr val="dk1"/>
              </a:buClr>
              <a:buSzPts val="1000"/>
              <a:buFont typeface="Georgia"/>
              <a:buChar char="●"/>
            </a:pPr>
            <a:r>
              <a:rPr lang="en" sz="1000" b="1">
                <a:solidFill>
                  <a:srgbClr val="C00000"/>
                </a:solidFill>
                <a:latin typeface="Georgia"/>
                <a:ea typeface="Georgia"/>
                <a:cs typeface="Georgia"/>
                <a:sym typeface="Georgia"/>
              </a:rPr>
              <a:t>Red nodes </a:t>
            </a:r>
            <a:r>
              <a:rPr lang="en" sz="1000">
                <a:solidFill>
                  <a:schemeClr val="dk1"/>
                </a:solidFill>
                <a:latin typeface="Georgia"/>
                <a:ea typeface="Georgia"/>
                <a:cs typeface="Georgia"/>
                <a:sym typeface="Georgia"/>
              </a:rPr>
              <a:t>- Actual Shill Bidders</a:t>
            </a:r>
            <a:endParaRPr sz="1000">
              <a:solidFill>
                <a:schemeClr val="dk1"/>
              </a:solidFill>
              <a:latin typeface="Georgia"/>
              <a:ea typeface="Georgia"/>
              <a:cs typeface="Georgia"/>
              <a:sym typeface="Georgia"/>
            </a:endParaRPr>
          </a:p>
        </p:txBody>
      </p:sp>
      <p:graphicFrame>
        <p:nvGraphicFramePr>
          <p:cNvPr id="211" name="Google Shape;211;p32"/>
          <p:cNvGraphicFramePr/>
          <p:nvPr>
            <p:extLst>
              <p:ext uri="{D42A27DB-BD31-4B8C-83A1-F6EECF244321}">
                <p14:modId xmlns:p14="http://schemas.microsoft.com/office/powerpoint/2010/main" val="3200085050"/>
              </p:ext>
            </p:extLst>
          </p:nvPr>
        </p:nvGraphicFramePr>
        <p:xfrm>
          <a:off x="4846600" y="3330200"/>
          <a:ext cx="3363450" cy="914310"/>
        </p:xfrm>
        <a:graphic>
          <a:graphicData uri="http://schemas.openxmlformats.org/drawingml/2006/table">
            <a:tbl>
              <a:tblPr>
                <a:noFill/>
                <a:tableStyleId>{996B73BE-29AD-4366-AB19-A45D38C6C1E2}</a:tableStyleId>
              </a:tblPr>
              <a:tblGrid>
                <a:gridCol w="1121150">
                  <a:extLst>
                    <a:ext uri="{9D8B030D-6E8A-4147-A177-3AD203B41FA5}">
                      <a16:colId xmlns:a16="http://schemas.microsoft.com/office/drawing/2014/main" val="20000"/>
                    </a:ext>
                  </a:extLst>
                </a:gridCol>
                <a:gridCol w="1121150">
                  <a:extLst>
                    <a:ext uri="{9D8B030D-6E8A-4147-A177-3AD203B41FA5}">
                      <a16:colId xmlns:a16="http://schemas.microsoft.com/office/drawing/2014/main" val="20001"/>
                    </a:ext>
                  </a:extLst>
                </a:gridCol>
                <a:gridCol w="1121150">
                  <a:extLst>
                    <a:ext uri="{9D8B030D-6E8A-4147-A177-3AD203B41FA5}">
                      <a16:colId xmlns:a16="http://schemas.microsoft.com/office/drawing/2014/main" val="20002"/>
                    </a:ext>
                  </a:extLst>
                </a:gridCol>
              </a:tblGrid>
              <a:tr h="263200">
                <a:tc>
                  <a:txBody>
                    <a:bodyPr/>
                    <a:lstStyle/>
                    <a:p>
                      <a:pPr marL="0" lvl="0" indent="0" algn="ctr" rtl="0">
                        <a:spcBef>
                          <a:spcPts val="0"/>
                        </a:spcBef>
                        <a:spcAft>
                          <a:spcPts val="0"/>
                        </a:spcAft>
                        <a:buNone/>
                      </a:pPr>
                      <a:r>
                        <a:rPr lang="en" sz="800" b="1" dirty="0">
                          <a:latin typeface="Georgia" panose="02040502050405020303" pitchFamily="18" charset="0"/>
                        </a:rPr>
                        <a:t>RESULTS</a:t>
                      </a:r>
                      <a:endParaRPr sz="800" b="1" dirty="0">
                        <a:latin typeface="Georgia" panose="02040502050405020303"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b="1" dirty="0">
                          <a:latin typeface="Georgia" panose="02040502050405020303" pitchFamily="18" charset="0"/>
                        </a:rPr>
                        <a:t>Not Actual Shill</a:t>
                      </a:r>
                      <a:endParaRPr sz="800" b="1" dirty="0">
                        <a:latin typeface="Georgia" panose="02040502050405020303"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b="1">
                          <a:latin typeface="Georgia" panose="02040502050405020303" pitchFamily="18" charset="0"/>
                        </a:rPr>
                        <a:t>Actual Shill</a:t>
                      </a:r>
                      <a:endParaRPr sz="800" b="1">
                        <a:latin typeface="Georgia" panose="02040502050405020303"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63200">
                <a:tc>
                  <a:txBody>
                    <a:bodyPr/>
                    <a:lstStyle/>
                    <a:p>
                      <a:pPr marL="0" lvl="0" indent="0" algn="ctr" rtl="0">
                        <a:spcBef>
                          <a:spcPts val="0"/>
                        </a:spcBef>
                        <a:spcAft>
                          <a:spcPts val="0"/>
                        </a:spcAft>
                        <a:buNone/>
                      </a:pPr>
                      <a:r>
                        <a:rPr lang="en" sz="800" dirty="0">
                          <a:latin typeface="Georgia" panose="02040502050405020303" pitchFamily="18" charset="0"/>
                        </a:rPr>
                        <a:t>Not Predicted Shill</a:t>
                      </a:r>
                      <a:endParaRPr sz="800" dirty="0">
                        <a:latin typeface="Georgia" panose="02040502050405020303"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dirty="0">
                          <a:latin typeface="Georgia" panose="02040502050405020303" pitchFamily="18" charset="0"/>
                        </a:rPr>
                        <a:t>1312</a:t>
                      </a:r>
                      <a:endParaRPr sz="800" dirty="0">
                        <a:latin typeface="Georgia" panose="02040502050405020303"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dirty="0">
                          <a:latin typeface="Georgia" panose="02040502050405020303" pitchFamily="18" charset="0"/>
                        </a:rPr>
                        <a:t>39</a:t>
                      </a:r>
                      <a:endParaRPr sz="800" dirty="0">
                        <a:latin typeface="Georgia" panose="02040502050405020303"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63200">
                <a:tc>
                  <a:txBody>
                    <a:bodyPr/>
                    <a:lstStyle/>
                    <a:p>
                      <a:pPr marL="0" lvl="0" indent="0" algn="ctr" rtl="0">
                        <a:spcBef>
                          <a:spcPts val="0"/>
                        </a:spcBef>
                        <a:spcAft>
                          <a:spcPts val="0"/>
                        </a:spcAft>
                        <a:buNone/>
                      </a:pPr>
                      <a:r>
                        <a:rPr lang="en" sz="800">
                          <a:latin typeface="Georgia" panose="02040502050405020303" pitchFamily="18" charset="0"/>
                        </a:rPr>
                        <a:t>Predicted Shill</a:t>
                      </a:r>
                      <a:endParaRPr sz="800">
                        <a:latin typeface="Georgia" panose="02040502050405020303"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Georgia" panose="02040502050405020303" pitchFamily="18" charset="0"/>
                        </a:rPr>
                        <a:t>85</a:t>
                      </a:r>
                      <a:endParaRPr sz="800">
                        <a:latin typeface="Georgia" panose="02040502050405020303"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dirty="0">
                          <a:latin typeface="Georgia" panose="02040502050405020303" pitchFamily="18" charset="0"/>
                        </a:rPr>
                        <a:t>41</a:t>
                      </a:r>
                      <a:endParaRPr sz="800" dirty="0">
                        <a:latin typeface="Georgia" panose="02040502050405020303"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452739" y="142344"/>
            <a:ext cx="8330540" cy="86287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b="1" i="0" u="none" strike="noStrike" dirty="0">
                <a:solidFill>
                  <a:srgbClr val="005493"/>
                </a:solidFill>
                <a:latin typeface="Georgia"/>
                <a:ea typeface="Georgia"/>
                <a:cs typeface="Georgia"/>
                <a:sym typeface="Georgia"/>
              </a:rPr>
              <a:t>Graph Algorithm 3: </a:t>
            </a:r>
            <a:r>
              <a:rPr lang="en" sz="2600" b="1" dirty="0">
                <a:solidFill>
                  <a:srgbClr val="005493"/>
                </a:solidFill>
              </a:rPr>
              <a:t>Louvain Clustering</a:t>
            </a:r>
            <a:endParaRPr sz="2600" b="1" dirty="0">
              <a:solidFill>
                <a:srgbClr val="005493"/>
              </a:solidFill>
              <a:latin typeface="Georgia"/>
              <a:ea typeface="Georgia"/>
              <a:cs typeface="Georgia"/>
              <a:sym typeface="Georgia"/>
            </a:endParaRPr>
          </a:p>
        </p:txBody>
      </p:sp>
      <p:sp>
        <p:nvSpPr>
          <p:cNvPr id="217" name="Google Shape;217;p33"/>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pic>
        <p:nvPicPr>
          <p:cNvPr id="218" name="Google Shape;218;p33" title="graph (8).png"/>
          <p:cNvPicPr preferRelativeResize="0"/>
          <p:nvPr/>
        </p:nvPicPr>
        <p:blipFill>
          <a:blip r:embed="rId3">
            <a:alphaModFix/>
          </a:blip>
          <a:stretch>
            <a:fillRect/>
          </a:stretch>
        </p:blipFill>
        <p:spPr>
          <a:xfrm>
            <a:off x="975925" y="1038700"/>
            <a:ext cx="3155523" cy="3199273"/>
          </a:xfrm>
          <a:prstGeom prst="rect">
            <a:avLst/>
          </a:prstGeom>
          <a:noFill/>
          <a:ln>
            <a:noFill/>
          </a:ln>
        </p:spPr>
      </p:pic>
      <p:sp>
        <p:nvSpPr>
          <p:cNvPr id="219" name="Google Shape;219;p33"/>
          <p:cNvSpPr/>
          <p:nvPr/>
        </p:nvSpPr>
        <p:spPr>
          <a:xfrm>
            <a:off x="4678000" y="1413150"/>
            <a:ext cx="3643800" cy="2317200"/>
          </a:xfrm>
          <a:prstGeom prst="roundRect">
            <a:avLst>
              <a:gd name="adj" fmla="val 16667"/>
            </a:avLst>
          </a:prstGeom>
          <a:solidFill>
            <a:srgbClr val="B7CCE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1200"/>
              </a:spcBef>
              <a:spcAft>
                <a:spcPts val="0"/>
              </a:spcAft>
              <a:buNone/>
            </a:pPr>
            <a:r>
              <a:rPr lang="en" sz="1100" b="1">
                <a:solidFill>
                  <a:schemeClr val="dk1"/>
                </a:solidFill>
                <a:latin typeface="Georgia"/>
                <a:ea typeface="Georgia"/>
                <a:cs typeface="Georgia"/>
                <a:sym typeface="Georgia"/>
              </a:rPr>
              <a:t>Louvain Clustering</a:t>
            </a:r>
            <a:endParaRPr sz="1100" b="1">
              <a:solidFill>
                <a:schemeClr val="dk1"/>
              </a:solidFill>
              <a:latin typeface="Georgia"/>
              <a:ea typeface="Georgia"/>
              <a:cs typeface="Georgia"/>
              <a:sym typeface="Georgia"/>
            </a:endParaRPr>
          </a:p>
          <a:p>
            <a:pPr marL="457200" lvl="0" indent="-292100" algn="l" rtl="0">
              <a:lnSpc>
                <a:spcPct val="115000"/>
              </a:lnSpc>
              <a:spcBef>
                <a:spcPts val="1200"/>
              </a:spcBef>
              <a:spcAft>
                <a:spcPts val="0"/>
              </a:spcAft>
              <a:buClr>
                <a:schemeClr val="dk1"/>
              </a:buClr>
              <a:buSzPts val="1000"/>
              <a:buFont typeface="Georgia"/>
              <a:buChar char="●"/>
            </a:pPr>
            <a:r>
              <a:rPr lang="en" sz="1000">
                <a:solidFill>
                  <a:schemeClr val="dk1"/>
                </a:solidFill>
                <a:latin typeface="Georgia"/>
                <a:ea typeface="Georgia"/>
                <a:cs typeface="Georgia"/>
                <a:sym typeface="Georgia"/>
              </a:rPr>
              <a:t>Detects bidders groups with high co-participation rates</a:t>
            </a:r>
            <a:endParaRPr sz="1000">
              <a:solidFill>
                <a:schemeClr val="dk1"/>
              </a:solidFill>
              <a:latin typeface="Georgia"/>
              <a:ea typeface="Georgia"/>
              <a:cs typeface="Georgia"/>
              <a:sym typeface="Georgia"/>
            </a:endParaRPr>
          </a:p>
          <a:p>
            <a:pPr marL="914400" lvl="1" indent="-292100" algn="l" rtl="0">
              <a:lnSpc>
                <a:spcPct val="115000"/>
              </a:lnSpc>
              <a:spcBef>
                <a:spcPts val="0"/>
              </a:spcBef>
              <a:spcAft>
                <a:spcPts val="0"/>
              </a:spcAft>
              <a:buClr>
                <a:schemeClr val="dk1"/>
              </a:buClr>
              <a:buSzPts val="1000"/>
              <a:buFont typeface="Georgia"/>
              <a:buChar char="○"/>
            </a:pPr>
            <a:r>
              <a:rPr lang="en" sz="1000">
                <a:solidFill>
                  <a:schemeClr val="dk1"/>
                </a:solidFill>
                <a:latin typeface="Georgia"/>
                <a:ea typeface="Georgia"/>
                <a:cs typeface="Georgia"/>
                <a:sym typeface="Georgia"/>
              </a:rPr>
              <a:t>Co-participation defined as bidders being part of the same auction(s)</a:t>
            </a:r>
            <a:endParaRPr sz="1000">
              <a:solidFill>
                <a:schemeClr val="dk1"/>
              </a:solidFill>
              <a:latin typeface="Georgia"/>
              <a:ea typeface="Georgia"/>
              <a:cs typeface="Georgia"/>
              <a:sym typeface="Georgia"/>
            </a:endParaRPr>
          </a:p>
          <a:p>
            <a:pPr marL="914400" lvl="1" indent="-292100" algn="l" rtl="0">
              <a:lnSpc>
                <a:spcPct val="115000"/>
              </a:lnSpc>
              <a:spcBef>
                <a:spcPts val="0"/>
              </a:spcBef>
              <a:spcAft>
                <a:spcPts val="0"/>
              </a:spcAft>
              <a:buClr>
                <a:schemeClr val="dk1"/>
              </a:buClr>
              <a:buSzPts val="1000"/>
              <a:buFont typeface="Georgia"/>
              <a:buChar char="○"/>
            </a:pPr>
            <a:r>
              <a:rPr lang="en" sz="1000">
                <a:solidFill>
                  <a:schemeClr val="dk1"/>
                </a:solidFill>
                <a:latin typeface="Georgia"/>
                <a:ea typeface="Georgia"/>
                <a:cs typeface="Georgia"/>
                <a:sym typeface="Georgia"/>
              </a:rPr>
              <a:t>Symbolically can detect friend groups within bidding dataset</a:t>
            </a:r>
            <a:endParaRPr sz="1000">
              <a:solidFill>
                <a:schemeClr val="dk1"/>
              </a:solidFill>
              <a:latin typeface="Georgia"/>
              <a:ea typeface="Georgia"/>
              <a:cs typeface="Georgia"/>
              <a:sym typeface="Georgia"/>
            </a:endParaRPr>
          </a:p>
          <a:p>
            <a:pPr marL="457200" lvl="0" indent="-292100" algn="l" rtl="0">
              <a:lnSpc>
                <a:spcPct val="115000"/>
              </a:lnSpc>
              <a:spcBef>
                <a:spcPts val="0"/>
              </a:spcBef>
              <a:spcAft>
                <a:spcPts val="0"/>
              </a:spcAft>
              <a:buClr>
                <a:schemeClr val="dk1"/>
              </a:buClr>
              <a:buSzPts val="1000"/>
              <a:buFont typeface="Georgia"/>
              <a:buChar char="●"/>
            </a:pPr>
            <a:r>
              <a:rPr lang="en" sz="1000">
                <a:solidFill>
                  <a:schemeClr val="dk1"/>
                </a:solidFill>
                <a:latin typeface="Georgia"/>
                <a:ea typeface="Georgia"/>
                <a:cs typeface="Georgia"/>
                <a:sym typeface="Georgia"/>
              </a:rPr>
              <a:t>Bidder nodes of same color are part of same cluster</a:t>
            </a:r>
            <a:endParaRPr sz="1000">
              <a:solidFill>
                <a:schemeClr val="dk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457200" y="108028"/>
            <a:ext cx="8330400" cy="862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b="1" i="0" u="none" strike="noStrike" dirty="0">
                <a:solidFill>
                  <a:srgbClr val="005493"/>
                </a:solidFill>
                <a:latin typeface="Georgia"/>
                <a:ea typeface="Georgia"/>
                <a:cs typeface="Georgia"/>
                <a:sym typeface="Georgia"/>
              </a:rPr>
              <a:t>Graph Algorithm Summary </a:t>
            </a:r>
            <a:endParaRPr sz="2600" b="1" dirty="0">
              <a:solidFill>
                <a:srgbClr val="005493"/>
              </a:solidFill>
              <a:latin typeface="Georgia"/>
              <a:ea typeface="Georgia"/>
              <a:cs typeface="Georgia"/>
              <a:sym typeface="Georgia"/>
            </a:endParaRPr>
          </a:p>
        </p:txBody>
      </p:sp>
      <p:sp>
        <p:nvSpPr>
          <p:cNvPr id="225" name="Google Shape;225;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14</a:t>
            </a:fld>
            <a:endParaRPr/>
          </a:p>
        </p:txBody>
      </p:sp>
      <p:graphicFrame>
        <p:nvGraphicFramePr>
          <p:cNvPr id="226" name="Google Shape;226;p34"/>
          <p:cNvGraphicFramePr/>
          <p:nvPr>
            <p:extLst>
              <p:ext uri="{D42A27DB-BD31-4B8C-83A1-F6EECF244321}">
                <p14:modId xmlns:p14="http://schemas.microsoft.com/office/powerpoint/2010/main" val="1095047252"/>
              </p:ext>
            </p:extLst>
          </p:nvPr>
        </p:nvGraphicFramePr>
        <p:xfrm>
          <a:off x="886102" y="917567"/>
          <a:ext cx="7004502" cy="3308365"/>
        </p:xfrm>
        <a:graphic>
          <a:graphicData uri="http://schemas.openxmlformats.org/drawingml/2006/table">
            <a:tbl>
              <a:tblPr>
                <a:noFill/>
                <a:tableStyleId>{42C131F4-AC58-44AC-BDD4-989E42718361}</a:tableStyleId>
              </a:tblPr>
              <a:tblGrid>
                <a:gridCol w="1464796">
                  <a:extLst>
                    <a:ext uri="{9D8B030D-6E8A-4147-A177-3AD203B41FA5}">
                      <a16:colId xmlns:a16="http://schemas.microsoft.com/office/drawing/2014/main" val="20000"/>
                    </a:ext>
                  </a:extLst>
                </a:gridCol>
                <a:gridCol w="1667083">
                  <a:extLst>
                    <a:ext uri="{9D8B030D-6E8A-4147-A177-3AD203B41FA5}">
                      <a16:colId xmlns:a16="http://schemas.microsoft.com/office/drawing/2014/main" val="20001"/>
                    </a:ext>
                  </a:extLst>
                </a:gridCol>
                <a:gridCol w="1957401">
                  <a:extLst>
                    <a:ext uri="{9D8B030D-6E8A-4147-A177-3AD203B41FA5}">
                      <a16:colId xmlns:a16="http://schemas.microsoft.com/office/drawing/2014/main" val="20002"/>
                    </a:ext>
                  </a:extLst>
                </a:gridCol>
                <a:gridCol w="1915222">
                  <a:extLst>
                    <a:ext uri="{9D8B030D-6E8A-4147-A177-3AD203B41FA5}">
                      <a16:colId xmlns:a16="http://schemas.microsoft.com/office/drawing/2014/main" val="20003"/>
                    </a:ext>
                  </a:extLst>
                </a:gridCol>
              </a:tblGrid>
              <a:tr h="618896">
                <a:tc>
                  <a:txBody>
                    <a:bodyPr/>
                    <a:lstStyle/>
                    <a:p>
                      <a:pPr marL="0" lvl="0" indent="0" algn="l" rtl="0">
                        <a:lnSpc>
                          <a:spcPct val="115000"/>
                        </a:lnSpc>
                        <a:spcBef>
                          <a:spcPts val="0"/>
                        </a:spcBef>
                        <a:spcAft>
                          <a:spcPts val="0"/>
                        </a:spcAft>
                        <a:buNone/>
                      </a:pPr>
                      <a:r>
                        <a:rPr lang="en" sz="1000" b="1"/>
                        <a:t>Graph Algorithm</a:t>
                      </a:r>
                      <a:endParaRPr sz="1000" b="1"/>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DAE9F8"/>
                    </a:solidFill>
                  </a:tcPr>
                </a:tc>
                <a:tc>
                  <a:txBody>
                    <a:bodyPr/>
                    <a:lstStyle/>
                    <a:p>
                      <a:pPr marL="0" lvl="0" indent="0" algn="l" rtl="0">
                        <a:lnSpc>
                          <a:spcPct val="115000"/>
                        </a:lnSpc>
                        <a:spcBef>
                          <a:spcPts val="0"/>
                        </a:spcBef>
                        <a:spcAft>
                          <a:spcPts val="0"/>
                        </a:spcAft>
                        <a:buNone/>
                      </a:pPr>
                      <a:r>
                        <a:rPr lang="en" sz="1000" b="1"/>
                        <a:t>How It Works</a:t>
                      </a:r>
                      <a:endParaRPr sz="1000" b="1"/>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DAE9F8"/>
                    </a:solidFill>
                  </a:tcPr>
                </a:tc>
                <a:tc>
                  <a:txBody>
                    <a:bodyPr/>
                    <a:lstStyle/>
                    <a:p>
                      <a:pPr marL="0" lvl="0" indent="0" algn="l" rtl="0">
                        <a:lnSpc>
                          <a:spcPct val="115000"/>
                        </a:lnSpc>
                        <a:spcBef>
                          <a:spcPts val="0"/>
                        </a:spcBef>
                        <a:spcAft>
                          <a:spcPts val="0"/>
                        </a:spcAft>
                        <a:buNone/>
                      </a:pPr>
                      <a:r>
                        <a:rPr lang="en" sz="1000" b="1"/>
                        <a:t>What Suspicious Pattern It Detects</a:t>
                      </a:r>
                      <a:endParaRPr sz="1000" b="1"/>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DAE9F8"/>
                    </a:solidFill>
                  </a:tcPr>
                </a:tc>
                <a:tc>
                  <a:txBody>
                    <a:bodyPr/>
                    <a:lstStyle/>
                    <a:p>
                      <a:pPr marL="0" lvl="0" indent="0" algn="l" rtl="0">
                        <a:lnSpc>
                          <a:spcPct val="115000"/>
                        </a:lnSpc>
                        <a:spcBef>
                          <a:spcPts val="0"/>
                        </a:spcBef>
                        <a:spcAft>
                          <a:spcPts val="0"/>
                        </a:spcAft>
                        <a:buNone/>
                      </a:pPr>
                      <a:r>
                        <a:rPr lang="en" sz="1000" b="1" dirty="0"/>
                        <a:t>Fraud Detection Insight</a:t>
                      </a:r>
                      <a:endParaRPr sz="1000" b="1" dirty="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DAE9F8"/>
                    </a:solidFill>
                  </a:tcPr>
                </a:tc>
                <a:extLst>
                  <a:ext uri="{0D108BD9-81ED-4DB2-BD59-A6C34878D82A}">
                    <a16:rowId xmlns:a16="http://schemas.microsoft.com/office/drawing/2014/main" val="10000"/>
                  </a:ext>
                </a:extLst>
              </a:tr>
              <a:tr h="825869">
                <a:tc>
                  <a:txBody>
                    <a:bodyPr/>
                    <a:lstStyle/>
                    <a:p>
                      <a:pPr marL="0" lvl="0" indent="0" algn="l" rtl="0">
                        <a:lnSpc>
                          <a:spcPct val="115000"/>
                        </a:lnSpc>
                        <a:spcBef>
                          <a:spcPts val="0"/>
                        </a:spcBef>
                        <a:spcAft>
                          <a:spcPts val="0"/>
                        </a:spcAft>
                        <a:buNone/>
                      </a:pPr>
                      <a:r>
                        <a:rPr lang="en" sz="1000" b="1"/>
                        <a:t>Degree Centrality</a:t>
                      </a:r>
                      <a:endParaRPr sz="1000" b="1"/>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t>Measures how many connections (bids) a bidder has in the auction graph.</a:t>
                      </a:r>
                      <a:endParaRPr sz="80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dirty="0"/>
                        <a:t>Bidders with </a:t>
                      </a:r>
                      <a:r>
                        <a:rPr lang="en" sz="800" b="1" dirty="0"/>
                        <a:t>many bid connections</a:t>
                      </a:r>
                      <a:r>
                        <a:rPr lang="en" sz="800" dirty="0"/>
                        <a:t> but </a:t>
                      </a:r>
                      <a:r>
                        <a:rPr lang="en" sz="800" b="1" dirty="0"/>
                        <a:t>zero wins</a:t>
                      </a:r>
                      <a:r>
                        <a:rPr lang="en" sz="800" dirty="0"/>
                        <a:t> – possible </a:t>
                      </a:r>
                      <a:r>
                        <a:rPr lang="en" sz="800" b="1" dirty="0"/>
                        <a:t>price inflators</a:t>
                      </a:r>
                      <a:r>
                        <a:rPr lang="en" sz="800" dirty="0"/>
                        <a:t>, not buyers.</a:t>
                      </a:r>
                      <a:endParaRPr sz="800" dirty="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dirty="0"/>
                        <a:t>Flags </a:t>
                      </a:r>
                      <a:r>
                        <a:rPr lang="en" sz="800" b="1" dirty="0">
                          <a:solidFill>
                            <a:srgbClr val="0070C0"/>
                          </a:solidFill>
                        </a:rPr>
                        <a:t>highly active bidders</a:t>
                      </a:r>
                      <a:r>
                        <a:rPr lang="en" sz="800" dirty="0">
                          <a:solidFill>
                            <a:srgbClr val="0070C0"/>
                          </a:solidFill>
                        </a:rPr>
                        <a:t> </a:t>
                      </a:r>
                      <a:r>
                        <a:rPr lang="en" sz="800" dirty="0"/>
                        <a:t>whose behavior deviates from normal winner patterns.</a:t>
                      </a:r>
                      <a:endParaRPr sz="800" dirty="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825869">
                <a:tc>
                  <a:txBody>
                    <a:bodyPr/>
                    <a:lstStyle/>
                    <a:p>
                      <a:pPr marL="0" lvl="0" indent="0" algn="l" rtl="0">
                        <a:lnSpc>
                          <a:spcPct val="115000"/>
                        </a:lnSpc>
                        <a:spcBef>
                          <a:spcPts val="0"/>
                        </a:spcBef>
                        <a:spcAft>
                          <a:spcPts val="0"/>
                        </a:spcAft>
                        <a:buNone/>
                      </a:pPr>
                      <a:r>
                        <a:rPr lang="en" sz="1000" b="1"/>
                        <a:t>K-Means Clustering</a:t>
                      </a:r>
                      <a:endParaRPr sz="1000" b="1"/>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t>Groups bidders based on behavioral features: bid frequency, timing, win ratio, etc.</a:t>
                      </a:r>
                      <a:endParaRPr sz="80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dirty="0"/>
                        <a:t>Detects clusters of </a:t>
                      </a:r>
                      <a:r>
                        <a:rPr lang="en" sz="800" b="1" dirty="0"/>
                        <a:t>similarly abnormal behavior</a:t>
                      </a:r>
                      <a:r>
                        <a:rPr lang="en" sz="800" dirty="0"/>
                        <a:t>, e.g., early-bidding frequency </a:t>
                      </a:r>
                    </a:p>
                    <a:p>
                      <a:pPr marL="0" lvl="0" indent="0" algn="l" rtl="0">
                        <a:lnSpc>
                          <a:spcPct val="115000"/>
                        </a:lnSpc>
                        <a:spcBef>
                          <a:spcPts val="0"/>
                        </a:spcBef>
                        <a:spcAft>
                          <a:spcPts val="0"/>
                        </a:spcAft>
                        <a:buNone/>
                      </a:pPr>
                      <a:r>
                        <a:rPr lang="en" sz="800" dirty="0"/>
                        <a:t>or </a:t>
                      </a:r>
                      <a:r>
                        <a:rPr lang="en" sz="800" b="1" dirty="0"/>
                        <a:t>last-minute sniping</a:t>
                      </a:r>
                      <a:r>
                        <a:rPr lang="en" sz="800" dirty="0"/>
                        <a:t> or over-bidding.</a:t>
                      </a:r>
                      <a:endParaRPr sz="800" dirty="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dirty="0"/>
                        <a:t>Helps </a:t>
                      </a:r>
                      <a:r>
                        <a:rPr lang="en" sz="800" b="1" dirty="0">
                          <a:solidFill>
                            <a:srgbClr val="0070C0"/>
                          </a:solidFill>
                        </a:rPr>
                        <a:t>categorize behavioral outliers </a:t>
                      </a:r>
                      <a:r>
                        <a:rPr lang="en" sz="800" dirty="0"/>
                        <a:t>for further investigation.</a:t>
                      </a:r>
                      <a:endParaRPr sz="800" dirty="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037731">
                <a:tc>
                  <a:txBody>
                    <a:bodyPr/>
                    <a:lstStyle/>
                    <a:p>
                      <a:pPr marL="0" lvl="0" indent="0" algn="l" rtl="0">
                        <a:lnSpc>
                          <a:spcPct val="115000"/>
                        </a:lnSpc>
                        <a:spcBef>
                          <a:spcPts val="0"/>
                        </a:spcBef>
                        <a:spcAft>
                          <a:spcPts val="0"/>
                        </a:spcAft>
                        <a:buNone/>
                      </a:pPr>
                      <a:r>
                        <a:rPr lang="en" sz="1000" b="1"/>
                        <a:t>Louvain Clustering</a:t>
                      </a:r>
                      <a:endParaRPr sz="1000" b="1"/>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t>Detects tightly connected communities based on shared auction participation.</a:t>
                      </a:r>
                      <a:endParaRPr sz="80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dirty="0"/>
                        <a:t>Reveals </a:t>
                      </a:r>
                      <a:r>
                        <a:rPr lang="en" sz="800" b="1" dirty="0"/>
                        <a:t>bidder rings</a:t>
                      </a:r>
                      <a:r>
                        <a:rPr lang="en" sz="800" dirty="0"/>
                        <a:t> that frequently bid together – strong sign of coordinated </a:t>
                      </a:r>
                    </a:p>
                    <a:p>
                      <a:pPr marL="0" lvl="0" indent="0" algn="l" rtl="0">
                        <a:lnSpc>
                          <a:spcPct val="115000"/>
                        </a:lnSpc>
                        <a:spcBef>
                          <a:spcPts val="0"/>
                        </a:spcBef>
                        <a:spcAft>
                          <a:spcPts val="0"/>
                        </a:spcAft>
                        <a:buNone/>
                      </a:pPr>
                      <a:r>
                        <a:rPr lang="en" sz="800" b="1" dirty="0"/>
                        <a:t>shill groups</a:t>
                      </a:r>
                      <a:r>
                        <a:rPr lang="en" sz="800" dirty="0"/>
                        <a:t>.</a:t>
                      </a:r>
                      <a:endParaRPr sz="800" dirty="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b="1" dirty="0">
                          <a:solidFill>
                            <a:srgbClr val="0070C0"/>
                          </a:solidFill>
                        </a:rPr>
                        <a:t>Identifies hidden collusion networks </a:t>
                      </a:r>
                      <a:r>
                        <a:rPr lang="en" sz="800" dirty="0"/>
                        <a:t>among bidders to manipulate auction outcomes.</a:t>
                      </a:r>
                      <a:endParaRPr sz="800" dirty="0"/>
                    </a:p>
                  </a:txBody>
                  <a:tcPr marL="9525" marR="9525" marT="9525" marB="914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2221900" y="0"/>
            <a:ext cx="5895300" cy="862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000" b="1" dirty="0">
                <a:solidFill>
                  <a:srgbClr val="005493"/>
                </a:solidFill>
                <a:latin typeface="Georgia" panose="02040502050405020303" pitchFamily="18" charset="0"/>
                <a:ea typeface="Merriweather Sans"/>
                <a:cs typeface="Merriweather Sans"/>
                <a:sym typeface="Merriweather Sans"/>
              </a:rPr>
              <a:t>for Flexible Storage of Auction &amp; Bidding</a:t>
            </a:r>
            <a:endParaRPr sz="2000" b="1" dirty="0">
              <a:solidFill>
                <a:srgbClr val="005493"/>
              </a:solidFill>
              <a:latin typeface="Georgia" panose="02040502050405020303" pitchFamily="18" charset="0"/>
              <a:ea typeface="Merriweather Sans"/>
              <a:cs typeface="Merriweather Sans"/>
              <a:sym typeface="Merriweather Sans"/>
            </a:endParaRPr>
          </a:p>
        </p:txBody>
      </p:sp>
      <p:sp>
        <p:nvSpPr>
          <p:cNvPr id="232" name="Google Shape;232;p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sp>
        <p:nvSpPr>
          <p:cNvPr id="233" name="Google Shape;233;p35"/>
          <p:cNvSpPr txBox="1">
            <a:spLocks noGrp="1"/>
          </p:cNvSpPr>
          <p:nvPr>
            <p:ph type="body" idx="1"/>
          </p:nvPr>
        </p:nvSpPr>
        <p:spPr>
          <a:xfrm>
            <a:off x="379141" y="834873"/>
            <a:ext cx="4192859" cy="3179566"/>
          </a:xfrm>
          <a:prstGeom prst="rect">
            <a:avLst/>
          </a:prstGeom>
          <a:noFill/>
          <a:ln>
            <a:noFill/>
          </a:ln>
        </p:spPr>
        <p:txBody>
          <a:bodyPr spcFirstLastPara="1" wrap="square" lIns="91425" tIns="45700" rIns="91425" bIns="45700" anchor="t" anchorCtr="0">
            <a:noAutofit/>
          </a:bodyPr>
          <a:lstStyle/>
          <a:p>
            <a:pPr>
              <a:buNone/>
            </a:pPr>
            <a:r>
              <a:rPr lang="en-US" b="1" dirty="0">
                <a:solidFill>
                  <a:schemeClr val="tx1"/>
                </a:solidFill>
                <a:latin typeface="Georgia" panose="02040502050405020303" pitchFamily="18" charset="0"/>
              </a:rPr>
              <a:t>Why MongoDB?</a:t>
            </a:r>
          </a:p>
          <a:p>
            <a:pPr marL="114300" indent="0">
              <a:buNone/>
            </a:pPr>
            <a:r>
              <a:rPr lang="en-US" sz="1100" dirty="0">
                <a:solidFill>
                  <a:schemeClr val="tx1"/>
                </a:solidFill>
                <a:latin typeface="Georgia" panose="02040502050405020303" pitchFamily="18" charset="0"/>
              </a:rPr>
              <a:t>✅ </a:t>
            </a:r>
            <a:r>
              <a:rPr lang="en-US" sz="1100" b="1" dirty="0" err="1">
                <a:solidFill>
                  <a:schemeClr val="tx1"/>
                </a:solidFill>
                <a:latin typeface="Georgia" panose="02040502050405020303" pitchFamily="18" charset="0"/>
              </a:rPr>
              <a:t>Schemaless</a:t>
            </a:r>
            <a:r>
              <a:rPr lang="en-US" sz="1100" dirty="0">
                <a:solidFill>
                  <a:schemeClr val="tx1"/>
                </a:solidFill>
                <a:latin typeface="Georgia" panose="02040502050405020303" pitchFamily="18" charset="0"/>
              </a:rPr>
              <a:t> NoSQL database</a:t>
            </a:r>
          </a:p>
          <a:p>
            <a:pPr marL="114300" indent="0">
              <a:buNone/>
            </a:pPr>
            <a:r>
              <a:rPr lang="en-US" sz="1100" dirty="0">
                <a:solidFill>
                  <a:schemeClr val="tx1"/>
                </a:solidFill>
                <a:latin typeface="Georgia" panose="02040502050405020303" pitchFamily="18" charset="0"/>
              </a:rPr>
              <a:t>✅ Supports </a:t>
            </a:r>
            <a:r>
              <a:rPr lang="en-US" sz="1100" b="1" dirty="0">
                <a:solidFill>
                  <a:schemeClr val="tx1"/>
                </a:solidFill>
                <a:latin typeface="Georgia" panose="02040502050405020303" pitchFamily="18" charset="0"/>
              </a:rPr>
              <a:t>semi-structured</a:t>
            </a:r>
            <a:r>
              <a:rPr lang="en-US" sz="1100" dirty="0">
                <a:solidFill>
                  <a:schemeClr val="tx1"/>
                </a:solidFill>
                <a:latin typeface="Georgia" panose="02040502050405020303" pitchFamily="18" charset="0"/>
              </a:rPr>
              <a:t> &amp; </a:t>
            </a:r>
            <a:r>
              <a:rPr lang="en-US" sz="1100" b="1" dirty="0">
                <a:solidFill>
                  <a:schemeClr val="tx1"/>
                </a:solidFill>
                <a:latin typeface="Georgia" panose="02040502050405020303" pitchFamily="18" charset="0"/>
              </a:rPr>
              <a:t>hierarchical</a:t>
            </a:r>
            <a:r>
              <a:rPr lang="en-US" sz="1100" dirty="0">
                <a:solidFill>
                  <a:schemeClr val="tx1"/>
                </a:solidFill>
                <a:latin typeface="Georgia" panose="02040502050405020303" pitchFamily="18" charset="0"/>
              </a:rPr>
              <a:t> documents (BSON/JSON)</a:t>
            </a:r>
          </a:p>
          <a:p>
            <a:pPr marL="114300" indent="0">
              <a:buNone/>
            </a:pPr>
            <a:r>
              <a:rPr lang="en-US" sz="1100" dirty="0">
                <a:solidFill>
                  <a:schemeClr val="tx1"/>
                </a:solidFill>
                <a:latin typeface="Georgia" panose="02040502050405020303" pitchFamily="18" charset="0"/>
              </a:rPr>
              <a:t>✅ Ideal for </a:t>
            </a:r>
            <a:r>
              <a:rPr lang="en-US" sz="1100" b="1" dirty="0">
                <a:solidFill>
                  <a:schemeClr val="tx1"/>
                </a:solidFill>
                <a:latin typeface="Georgia" panose="02040502050405020303" pitchFamily="18" charset="0"/>
              </a:rPr>
              <a:t>nested bidding history</a:t>
            </a:r>
            <a:r>
              <a:rPr lang="en-US" sz="1100" dirty="0">
                <a:solidFill>
                  <a:schemeClr val="tx1"/>
                </a:solidFill>
                <a:latin typeface="Georgia" panose="02040502050405020303" pitchFamily="18" charset="0"/>
              </a:rPr>
              <a:t>, </a:t>
            </a:r>
            <a:r>
              <a:rPr lang="en-US" sz="1100" b="1" dirty="0">
                <a:solidFill>
                  <a:schemeClr val="tx1"/>
                </a:solidFill>
                <a:latin typeface="Georgia" panose="02040502050405020303" pitchFamily="18" charset="0"/>
              </a:rPr>
              <a:t>variable bidder attributes</a:t>
            </a:r>
            <a:r>
              <a:rPr lang="en-US" sz="1100" dirty="0">
                <a:solidFill>
                  <a:schemeClr val="tx1"/>
                </a:solidFill>
                <a:latin typeface="Georgia" panose="02040502050405020303" pitchFamily="18" charset="0"/>
              </a:rPr>
              <a:t>, and </a:t>
            </a:r>
            <a:r>
              <a:rPr lang="en-US" sz="1100" b="1" dirty="0">
                <a:solidFill>
                  <a:schemeClr val="tx1"/>
                </a:solidFill>
                <a:latin typeface="Georgia" panose="02040502050405020303" pitchFamily="18" charset="0"/>
              </a:rPr>
              <a:t>evolving auction schemas</a:t>
            </a:r>
          </a:p>
          <a:p>
            <a:pPr>
              <a:buFont typeface="Arial" panose="020B0604020202020204" pitchFamily="34" charset="0"/>
              <a:buChar char="•"/>
            </a:pPr>
            <a:endParaRPr lang="en-US" sz="1200" b="1" dirty="0">
              <a:solidFill>
                <a:schemeClr val="tx1"/>
              </a:solidFill>
              <a:latin typeface="Georgia" panose="02040502050405020303" pitchFamily="18" charset="0"/>
            </a:endParaRPr>
          </a:p>
          <a:p>
            <a:pPr>
              <a:buNone/>
            </a:pPr>
            <a:r>
              <a:rPr lang="en-US" b="1" dirty="0">
                <a:solidFill>
                  <a:schemeClr val="tx1"/>
                </a:solidFill>
                <a:latin typeface="Georgia" panose="02040502050405020303" pitchFamily="18" charset="0"/>
              </a:rPr>
              <a:t>Advantages Over Relational Databases</a:t>
            </a:r>
            <a:endParaRPr lang="en-US" sz="1200" b="1" dirty="0">
              <a:solidFill>
                <a:schemeClr val="tx1"/>
              </a:solidFill>
              <a:latin typeface="Georgia" panose="02040502050405020303" pitchFamily="18" charset="0"/>
            </a:endParaRPr>
          </a:p>
          <a:p>
            <a:pPr marL="114300" indent="0">
              <a:buNone/>
            </a:pPr>
            <a:r>
              <a:rPr lang="en-US" sz="1200" dirty="0">
                <a:solidFill>
                  <a:schemeClr val="tx1"/>
                </a:solidFill>
                <a:latin typeface="Georgia" panose="02040502050405020303" pitchFamily="18" charset="0"/>
              </a:rPr>
              <a:t>✅ </a:t>
            </a:r>
            <a:r>
              <a:rPr lang="en-US" sz="1100" dirty="0">
                <a:solidFill>
                  <a:schemeClr val="tx1"/>
                </a:solidFill>
                <a:latin typeface="Georgia" panose="02040502050405020303" pitchFamily="18" charset="0"/>
              </a:rPr>
              <a:t>No need for rigid schemas, foreign keys, or join tables</a:t>
            </a:r>
          </a:p>
          <a:p>
            <a:pPr marL="114300" indent="0">
              <a:buNone/>
            </a:pPr>
            <a:r>
              <a:rPr lang="en-US" sz="1100" dirty="0">
                <a:solidFill>
                  <a:schemeClr val="tx1"/>
                </a:solidFill>
                <a:latin typeface="Georgia" panose="02040502050405020303" pitchFamily="18" charset="0"/>
              </a:rPr>
              <a:t>✅ Easily stores </a:t>
            </a:r>
            <a:r>
              <a:rPr lang="en-US" sz="1100" b="1" dirty="0">
                <a:solidFill>
                  <a:schemeClr val="tx1"/>
                </a:solidFill>
                <a:latin typeface="Georgia" panose="02040502050405020303" pitchFamily="18" charset="0"/>
              </a:rPr>
              <a:t>embedded documents</a:t>
            </a:r>
            <a:r>
              <a:rPr lang="en-US" sz="1100" dirty="0">
                <a:solidFill>
                  <a:schemeClr val="tx1"/>
                </a:solidFill>
                <a:latin typeface="Georgia" panose="02040502050405020303" pitchFamily="18" charset="0"/>
              </a:rPr>
              <a:t> like bids inside auctions</a:t>
            </a:r>
          </a:p>
          <a:p>
            <a:pPr marL="114300" indent="0">
              <a:buNone/>
            </a:pPr>
            <a:r>
              <a:rPr lang="en-US" sz="1100" dirty="0">
                <a:solidFill>
                  <a:schemeClr val="tx1"/>
                </a:solidFill>
                <a:latin typeface="Georgia" panose="02040502050405020303" pitchFamily="18" charset="0"/>
              </a:rPr>
              <a:t>✅ Optimized for </a:t>
            </a:r>
            <a:r>
              <a:rPr lang="en-US" sz="1100" b="1" dirty="0">
                <a:solidFill>
                  <a:schemeClr val="tx1"/>
                </a:solidFill>
                <a:latin typeface="Georgia" panose="02040502050405020303" pitchFamily="18" charset="0"/>
              </a:rPr>
              <a:t>rapidly changing</a:t>
            </a:r>
            <a:r>
              <a:rPr lang="en-US" sz="1100" dirty="0">
                <a:solidFill>
                  <a:schemeClr val="tx1"/>
                </a:solidFill>
                <a:latin typeface="Georgia" panose="02040502050405020303" pitchFamily="18" charset="0"/>
              </a:rPr>
              <a:t>, high-volume data</a:t>
            </a:r>
          </a:p>
          <a:p>
            <a:pPr marL="114300" indent="0">
              <a:buNone/>
            </a:pPr>
            <a:r>
              <a:rPr lang="en-US" sz="1100" dirty="0">
                <a:solidFill>
                  <a:schemeClr val="tx1"/>
                </a:solidFill>
                <a:latin typeface="Georgia" panose="02040502050405020303" pitchFamily="18" charset="0"/>
              </a:rPr>
              <a:t>✅ Better performance for </a:t>
            </a:r>
            <a:r>
              <a:rPr lang="en-US" sz="1100" b="1" dirty="0">
                <a:solidFill>
                  <a:schemeClr val="tx1"/>
                </a:solidFill>
                <a:latin typeface="Georgia" panose="02040502050405020303" pitchFamily="18" charset="0"/>
              </a:rPr>
              <a:t>read-heavy workloads</a:t>
            </a:r>
            <a:r>
              <a:rPr lang="en-US" sz="1100" dirty="0">
                <a:solidFill>
                  <a:schemeClr val="tx1"/>
                </a:solidFill>
                <a:latin typeface="Georgia" panose="02040502050405020303" pitchFamily="18" charset="0"/>
              </a:rPr>
              <a:t> with indexed collections</a:t>
            </a:r>
          </a:p>
        </p:txBody>
      </p:sp>
      <p:pic>
        <p:nvPicPr>
          <p:cNvPr id="234" name="Google Shape;234;p35"/>
          <p:cNvPicPr preferRelativeResize="0"/>
          <p:nvPr/>
        </p:nvPicPr>
        <p:blipFill>
          <a:blip r:embed="rId3">
            <a:alphaModFix/>
          </a:blip>
          <a:stretch>
            <a:fillRect/>
          </a:stretch>
        </p:blipFill>
        <p:spPr>
          <a:xfrm>
            <a:off x="443820" y="140970"/>
            <a:ext cx="1845299" cy="497369"/>
          </a:xfrm>
          <a:prstGeom prst="rect">
            <a:avLst/>
          </a:prstGeom>
          <a:noFill/>
          <a:ln>
            <a:noFill/>
          </a:ln>
        </p:spPr>
      </p:pic>
      <p:sp>
        <p:nvSpPr>
          <p:cNvPr id="5" name="TextBox 4">
            <a:extLst>
              <a:ext uri="{FF2B5EF4-FFF2-40B4-BE49-F238E27FC236}">
                <a16:creationId xmlns:a16="http://schemas.microsoft.com/office/drawing/2014/main" id="{72C25D8E-BFF8-BA01-D9A3-99D5C6336FA2}"/>
              </a:ext>
            </a:extLst>
          </p:cNvPr>
          <p:cNvSpPr txBox="1"/>
          <p:nvPr/>
        </p:nvSpPr>
        <p:spPr>
          <a:xfrm>
            <a:off x="4621066" y="910497"/>
            <a:ext cx="4143793" cy="3179566"/>
          </a:xfrm>
          <a:prstGeom prst="rect">
            <a:avLst/>
          </a:prstGeom>
          <a:noFill/>
        </p:spPr>
        <p:txBody>
          <a:bodyPr wrap="square">
            <a:spAutoFit/>
          </a:bodyPr>
          <a:lstStyle/>
          <a:p>
            <a:pPr>
              <a:buNone/>
            </a:pPr>
            <a:r>
              <a:rPr lang="en-US" b="1" dirty="0">
                <a:latin typeface="Georgia" panose="02040502050405020303" pitchFamily="18" charset="0"/>
              </a:rPr>
              <a:t>Use Case: Online Auction Platform</a:t>
            </a:r>
          </a:p>
          <a:p>
            <a:pPr>
              <a:buNone/>
            </a:pPr>
            <a:r>
              <a:rPr lang="en-US" sz="1200" dirty="0">
                <a:latin typeface="Georgia" panose="02040502050405020303" pitchFamily="18" charset="0"/>
              </a:rPr>
              <a:t>Store complete </a:t>
            </a:r>
            <a:r>
              <a:rPr lang="en-US" sz="1200" b="1" dirty="0">
                <a:latin typeface="Georgia" panose="02040502050405020303" pitchFamily="18" charset="0"/>
              </a:rPr>
              <a:t>auction metadata</a:t>
            </a:r>
            <a:r>
              <a:rPr lang="en-US" sz="1200" dirty="0">
                <a:latin typeface="Georgia" panose="02040502050405020303" pitchFamily="18" charset="0"/>
              </a:rPr>
              <a:t> in one document:</a:t>
            </a:r>
          </a:p>
          <a:p>
            <a:pPr marL="171450" indent="-171450">
              <a:buFont typeface="Arial" panose="020B0604020202020204" pitchFamily="34" charset="0"/>
              <a:buChar char="•"/>
            </a:pPr>
            <a:r>
              <a:rPr lang="en-US" sz="1200" dirty="0">
                <a:latin typeface="Georgia" panose="02040502050405020303" pitchFamily="18" charset="0"/>
              </a:rPr>
              <a:t>Auction ID, price, date, item details</a:t>
            </a:r>
          </a:p>
          <a:p>
            <a:pPr marL="171450" indent="-171450">
              <a:buFont typeface="Arial" panose="020B0604020202020204" pitchFamily="34" charset="0"/>
              <a:buChar char="•"/>
            </a:pPr>
            <a:r>
              <a:rPr lang="en-US" sz="1200" dirty="0">
                <a:latin typeface="Georgia" panose="02040502050405020303" pitchFamily="18" charset="0"/>
              </a:rPr>
              <a:t>Embedded list of </a:t>
            </a:r>
            <a:r>
              <a:rPr lang="en-US" sz="1200" b="1" dirty="0">
                <a:latin typeface="Georgia" panose="02040502050405020303" pitchFamily="18" charset="0"/>
              </a:rPr>
              <a:t>bids</a:t>
            </a:r>
            <a:r>
              <a:rPr lang="en-US" sz="1200" dirty="0">
                <a:latin typeface="Georgia" panose="02040502050405020303" pitchFamily="18" charset="0"/>
              </a:rPr>
              <a:t> (bidder ID, timestamp, amount)</a:t>
            </a:r>
          </a:p>
          <a:p>
            <a:pPr marL="171450" indent="-171450">
              <a:buFont typeface="Arial" panose="020B0604020202020204" pitchFamily="34" charset="0"/>
              <a:buChar char="•"/>
            </a:pPr>
            <a:r>
              <a:rPr lang="en-US" sz="1200" b="1" dirty="0">
                <a:latin typeface="Georgia" panose="02040502050405020303" pitchFamily="18" charset="0"/>
              </a:rPr>
              <a:t>Bidder profile info</a:t>
            </a:r>
            <a:r>
              <a:rPr lang="en-US" sz="1200" dirty="0">
                <a:latin typeface="Georgia" panose="02040502050405020303" pitchFamily="18" charset="0"/>
              </a:rPr>
              <a:t> inline or via references</a:t>
            </a:r>
          </a:p>
          <a:p>
            <a:pPr marL="171450" indent="-171450">
              <a:buFont typeface="Arial" panose="020B0604020202020204" pitchFamily="34" charset="0"/>
              <a:buChar char="•"/>
            </a:pPr>
            <a:r>
              <a:rPr lang="en-US" sz="1200" dirty="0">
                <a:latin typeface="Georgia" panose="02040502050405020303" pitchFamily="18" charset="0"/>
              </a:rPr>
              <a:t>Final </a:t>
            </a:r>
            <a:r>
              <a:rPr lang="en-US" sz="1200" b="1" dirty="0">
                <a:latin typeface="Georgia" panose="02040502050405020303" pitchFamily="18" charset="0"/>
              </a:rPr>
              <a:t>winner</a:t>
            </a:r>
            <a:r>
              <a:rPr lang="en-US" sz="1200" dirty="0">
                <a:latin typeface="Georgia" panose="02040502050405020303" pitchFamily="18" charset="0"/>
              </a:rPr>
              <a:t> and transaction summary</a:t>
            </a:r>
          </a:p>
          <a:p>
            <a:pPr marL="171450" indent="-171450">
              <a:buFont typeface="Arial" panose="020B0604020202020204" pitchFamily="34" charset="0"/>
              <a:buChar char="•"/>
            </a:pPr>
            <a:endParaRPr lang="en-US" sz="1200" dirty="0">
              <a:latin typeface="Georgia" panose="02040502050405020303" pitchFamily="18" charset="0"/>
            </a:endParaRPr>
          </a:p>
          <a:p>
            <a:pPr marL="171450" indent="-171450">
              <a:buFont typeface="Arial" panose="020B0604020202020204" pitchFamily="34" charset="0"/>
              <a:buChar char="•"/>
            </a:pPr>
            <a:endParaRPr lang="en-US" sz="1200" dirty="0">
              <a:latin typeface="Georgia" panose="02040502050405020303" pitchFamily="18" charset="0"/>
            </a:endParaRPr>
          </a:p>
          <a:p>
            <a:pPr>
              <a:buNone/>
            </a:pPr>
            <a:r>
              <a:rPr lang="en-US" b="1" dirty="0">
                <a:latin typeface="Georgia" panose="02040502050405020303" pitchFamily="18" charset="0"/>
              </a:rPr>
              <a:t>RDBMS Limitations for This Use Case</a:t>
            </a:r>
          </a:p>
          <a:p>
            <a:pPr marL="171450" indent="-171450">
              <a:buFont typeface="Arial" panose="020B0604020202020204" pitchFamily="34" charset="0"/>
              <a:buChar char="•"/>
            </a:pPr>
            <a:r>
              <a:rPr lang="en-US" sz="1200" dirty="0">
                <a:latin typeface="Georgia" panose="02040502050405020303" pitchFamily="18" charset="0"/>
              </a:rPr>
              <a:t>Requires </a:t>
            </a:r>
            <a:r>
              <a:rPr lang="en-US" sz="1200" b="1" dirty="0">
                <a:latin typeface="Georgia" panose="02040502050405020303" pitchFamily="18" charset="0"/>
              </a:rPr>
              <a:t>complex schema design</a:t>
            </a:r>
            <a:r>
              <a:rPr lang="en-US" sz="1200" dirty="0">
                <a:latin typeface="Georgia" panose="02040502050405020303" pitchFamily="18" charset="0"/>
              </a:rPr>
              <a:t>: normalization, foreign key constraints</a:t>
            </a:r>
          </a:p>
          <a:p>
            <a:pPr marL="171450" indent="-171450">
              <a:buFont typeface="Arial" panose="020B0604020202020204" pitchFamily="34" charset="0"/>
              <a:buChar char="•"/>
            </a:pPr>
            <a:r>
              <a:rPr lang="en-US" sz="1200" dirty="0">
                <a:latin typeface="Georgia" panose="02040502050405020303" pitchFamily="18" charset="0"/>
              </a:rPr>
              <a:t>Needs </a:t>
            </a:r>
            <a:r>
              <a:rPr lang="en-US" sz="1200" b="1" dirty="0">
                <a:latin typeface="Georgia" panose="02040502050405020303" pitchFamily="18" charset="0"/>
              </a:rPr>
              <a:t>multiple join operations</a:t>
            </a:r>
            <a:r>
              <a:rPr lang="en-US" sz="1200" dirty="0">
                <a:latin typeface="Georgia" panose="02040502050405020303" pitchFamily="18" charset="0"/>
              </a:rPr>
              <a:t> for auction + bid + bidder queries</a:t>
            </a:r>
          </a:p>
          <a:p>
            <a:pPr marL="171450" indent="-171450">
              <a:buFont typeface="Arial" panose="020B0604020202020204" pitchFamily="34" charset="0"/>
              <a:buChar char="•"/>
            </a:pPr>
            <a:r>
              <a:rPr lang="en-US" sz="1200" dirty="0">
                <a:latin typeface="Georgia" panose="02040502050405020303" pitchFamily="18" charset="0"/>
              </a:rPr>
              <a:t>Harder to scale horizontally for real-time auction systems</a:t>
            </a:r>
          </a:p>
          <a:p>
            <a:endParaRPr lang="en-US" sz="1200" dirty="0">
              <a:latin typeface="Georgia" panose="02040502050405020303"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1476613" y="224787"/>
            <a:ext cx="7167600" cy="70777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000" b="1" dirty="0">
                <a:solidFill>
                  <a:srgbClr val="005493"/>
                </a:solidFill>
                <a:latin typeface="Georgia" panose="02040502050405020303" pitchFamily="18" charset="0"/>
                <a:ea typeface="Merriweather Sans Medium"/>
                <a:cs typeface="Merriweather Sans Medium"/>
                <a:sym typeface="Merriweather Sans Medium"/>
              </a:rPr>
              <a:t>for Real-Time Bidding and Concurrent Updates</a:t>
            </a:r>
            <a:endParaRPr sz="2000" b="1" dirty="0">
              <a:solidFill>
                <a:srgbClr val="005493"/>
              </a:solidFill>
              <a:latin typeface="Georgia" panose="02040502050405020303" pitchFamily="18" charset="0"/>
              <a:ea typeface="Merriweather Sans Medium"/>
              <a:cs typeface="Merriweather Sans Medium"/>
              <a:sym typeface="Merriweather Sans Medium"/>
            </a:endParaRPr>
          </a:p>
        </p:txBody>
      </p:sp>
      <p:sp>
        <p:nvSpPr>
          <p:cNvPr id="243" name="Google Shape;243;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16</a:t>
            </a:fld>
            <a:endParaRPr/>
          </a:p>
        </p:txBody>
      </p:sp>
      <p:pic>
        <p:nvPicPr>
          <p:cNvPr id="244" name="Google Shape;244;p36"/>
          <p:cNvPicPr preferRelativeResize="0"/>
          <p:nvPr/>
        </p:nvPicPr>
        <p:blipFill>
          <a:blip r:embed="rId3">
            <a:alphaModFix/>
          </a:blip>
          <a:stretch>
            <a:fillRect/>
          </a:stretch>
        </p:blipFill>
        <p:spPr>
          <a:xfrm>
            <a:off x="633126" y="168162"/>
            <a:ext cx="743238" cy="670038"/>
          </a:xfrm>
          <a:prstGeom prst="rect">
            <a:avLst/>
          </a:prstGeom>
          <a:noFill/>
          <a:ln>
            <a:noFill/>
          </a:ln>
        </p:spPr>
      </p:pic>
      <p:sp>
        <p:nvSpPr>
          <p:cNvPr id="4" name="Google Shape;233;p35">
            <a:extLst>
              <a:ext uri="{FF2B5EF4-FFF2-40B4-BE49-F238E27FC236}">
                <a16:creationId xmlns:a16="http://schemas.microsoft.com/office/drawing/2014/main" id="{F17807B5-A584-E2F2-9CD4-34CD0F743005}"/>
              </a:ext>
            </a:extLst>
          </p:cNvPr>
          <p:cNvSpPr txBox="1">
            <a:spLocks/>
          </p:cNvSpPr>
          <p:nvPr/>
        </p:nvSpPr>
        <p:spPr>
          <a:xfrm>
            <a:off x="379141" y="1134367"/>
            <a:ext cx="4192859" cy="31795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rgbClr val="2D637F"/>
              </a:buClr>
              <a:buSzPts val="1800"/>
              <a:buFont typeface="Arial"/>
              <a:buChar char="•"/>
              <a:defRPr sz="1400" b="0" i="0" u="none" strike="noStrike" cap="none">
                <a:solidFill>
                  <a:srgbClr val="2D637F"/>
                </a:solidFill>
                <a:latin typeface="Merriweather Sans"/>
                <a:ea typeface="Merriweather Sans"/>
                <a:cs typeface="Merriweather Sans"/>
                <a:sym typeface="Merriweather Sans"/>
              </a:defRPr>
            </a:lvl1pPr>
            <a:lvl2pPr marL="914400" marR="0" lvl="1" indent="-342900" algn="l" rtl="0">
              <a:lnSpc>
                <a:spcPct val="100000"/>
              </a:lnSpc>
              <a:spcBef>
                <a:spcPts val="360"/>
              </a:spcBef>
              <a:spcAft>
                <a:spcPts val="0"/>
              </a:spcAft>
              <a:buClr>
                <a:srgbClr val="2D637F"/>
              </a:buClr>
              <a:buSzPts val="1800"/>
              <a:buFont typeface="Arial"/>
              <a:buChar char="–"/>
              <a:defRPr sz="1400" b="0" i="0" u="none" strike="noStrike" cap="none">
                <a:solidFill>
                  <a:srgbClr val="2D637F"/>
                </a:solidFill>
                <a:latin typeface="Merriweather Sans"/>
                <a:ea typeface="Merriweather Sans"/>
                <a:cs typeface="Merriweather Sans"/>
                <a:sym typeface="Merriweather Sans"/>
              </a:defRPr>
            </a:lvl2pPr>
            <a:lvl3pPr marL="1371600" marR="0" lvl="2" indent="-342900" algn="l" rtl="0">
              <a:lnSpc>
                <a:spcPct val="100000"/>
              </a:lnSpc>
              <a:spcBef>
                <a:spcPts val="360"/>
              </a:spcBef>
              <a:spcAft>
                <a:spcPts val="0"/>
              </a:spcAft>
              <a:buClr>
                <a:srgbClr val="2D637F"/>
              </a:buClr>
              <a:buSzPts val="1800"/>
              <a:buFont typeface="Arial"/>
              <a:buChar char="•"/>
              <a:defRPr sz="1400" b="0" i="0" u="none" strike="noStrike" cap="none">
                <a:solidFill>
                  <a:srgbClr val="2D637F"/>
                </a:solidFill>
                <a:latin typeface="Merriweather Sans"/>
                <a:ea typeface="Merriweather Sans"/>
                <a:cs typeface="Merriweather Sans"/>
                <a:sym typeface="Merriweather Sans"/>
              </a:defRPr>
            </a:lvl3pPr>
            <a:lvl4pPr marL="1828800" marR="0" lvl="3" indent="-342900" algn="l" rtl="0">
              <a:lnSpc>
                <a:spcPct val="100000"/>
              </a:lnSpc>
              <a:spcBef>
                <a:spcPts val="360"/>
              </a:spcBef>
              <a:spcAft>
                <a:spcPts val="0"/>
              </a:spcAft>
              <a:buClr>
                <a:srgbClr val="2D637F"/>
              </a:buClr>
              <a:buSzPts val="1800"/>
              <a:buFont typeface="Arial"/>
              <a:buChar char="–"/>
              <a:defRPr sz="1400" b="0" i="0" u="none" strike="noStrike" cap="none">
                <a:solidFill>
                  <a:srgbClr val="2D637F"/>
                </a:solidFill>
                <a:latin typeface="Merriweather Sans"/>
                <a:ea typeface="Merriweather Sans"/>
                <a:cs typeface="Merriweather Sans"/>
                <a:sym typeface="Merriweather Sans"/>
              </a:defRPr>
            </a:lvl4pPr>
            <a:lvl5pPr marL="2286000" marR="0" lvl="4" indent="-342900" algn="l" rtl="0">
              <a:lnSpc>
                <a:spcPct val="100000"/>
              </a:lnSpc>
              <a:spcBef>
                <a:spcPts val="360"/>
              </a:spcBef>
              <a:spcAft>
                <a:spcPts val="0"/>
              </a:spcAft>
              <a:buClr>
                <a:srgbClr val="2D637F"/>
              </a:buClr>
              <a:buSzPts val="1800"/>
              <a:buFont typeface="Arial"/>
              <a:buChar char="»"/>
              <a:defRPr sz="1400" b="0" i="0" u="none" strike="noStrike" cap="none">
                <a:solidFill>
                  <a:srgbClr val="2D637F"/>
                </a:solidFill>
                <a:latin typeface="Merriweather Sans"/>
                <a:ea typeface="Merriweather Sans"/>
                <a:cs typeface="Merriweather Sans"/>
                <a:sym typeface="Merriweather Sans"/>
              </a:defRPr>
            </a:lvl5pPr>
            <a:lvl6pPr marL="2743200" marR="0" lvl="5"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9pPr>
          </a:lstStyle>
          <a:p>
            <a:pPr>
              <a:buFont typeface="Arial"/>
              <a:buNone/>
            </a:pPr>
            <a:r>
              <a:rPr lang="en-US" b="1" dirty="0">
                <a:solidFill>
                  <a:schemeClr val="tx1"/>
                </a:solidFill>
                <a:latin typeface="Georgia" panose="02040502050405020303" pitchFamily="18" charset="0"/>
              </a:rPr>
              <a:t>Why Redis?</a:t>
            </a:r>
          </a:p>
          <a:p>
            <a:pPr marL="114300" indent="0">
              <a:buNone/>
            </a:pPr>
            <a:r>
              <a:rPr lang="en-US" sz="1100" dirty="0">
                <a:solidFill>
                  <a:schemeClr val="tx1"/>
                </a:solidFill>
                <a:latin typeface="Georgia" panose="02040502050405020303" pitchFamily="18" charset="0"/>
              </a:rPr>
              <a:t>✅ </a:t>
            </a:r>
            <a:r>
              <a:rPr lang="en-US" sz="1200" b="1" dirty="0">
                <a:solidFill>
                  <a:schemeClr val="tx1"/>
                </a:solidFill>
                <a:latin typeface="Georgia" panose="02040502050405020303" pitchFamily="18" charset="0"/>
              </a:rPr>
              <a:t>In-memory key-value store</a:t>
            </a:r>
            <a:r>
              <a:rPr lang="en-US" sz="1200" dirty="0">
                <a:solidFill>
                  <a:schemeClr val="tx1"/>
                </a:solidFill>
                <a:latin typeface="Georgia" panose="02040502050405020303" pitchFamily="18" charset="0"/>
              </a:rPr>
              <a:t> optimized for speed</a:t>
            </a:r>
          </a:p>
          <a:p>
            <a:pPr marL="114300" indent="0">
              <a:buFont typeface="Arial"/>
              <a:buNone/>
            </a:pPr>
            <a:r>
              <a:rPr lang="en-US" sz="1100" dirty="0">
                <a:solidFill>
                  <a:schemeClr val="tx1"/>
                </a:solidFill>
                <a:latin typeface="Georgia" panose="02040502050405020303" pitchFamily="18" charset="0"/>
              </a:rPr>
              <a:t>✅ Excellent for </a:t>
            </a:r>
            <a:r>
              <a:rPr lang="en-US" sz="1100" b="1" dirty="0">
                <a:solidFill>
                  <a:schemeClr val="tx1"/>
                </a:solidFill>
                <a:latin typeface="Georgia" panose="02040502050405020303" pitchFamily="18" charset="0"/>
              </a:rPr>
              <a:t>high-throughput, low-latency</a:t>
            </a:r>
            <a:r>
              <a:rPr lang="en-US" sz="1100" dirty="0">
                <a:solidFill>
                  <a:schemeClr val="tx1"/>
                </a:solidFill>
                <a:latin typeface="Georgia" panose="02040502050405020303" pitchFamily="18" charset="0"/>
              </a:rPr>
              <a:t> operations</a:t>
            </a:r>
          </a:p>
          <a:p>
            <a:pPr marL="114300" indent="0">
              <a:buFont typeface="Arial"/>
              <a:buNone/>
            </a:pPr>
            <a:r>
              <a:rPr lang="en-US" sz="1100" dirty="0">
                <a:solidFill>
                  <a:schemeClr val="tx1"/>
                </a:solidFill>
                <a:latin typeface="Georgia" panose="02040502050405020303" pitchFamily="18" charset="0"/>
              </a:rPr>
              <a:t>✅ Acts as </a:t>
            </a:r>
            <a:r>
              <a:rPr lang="en-US" sz="1100" b="1" dirty="0">
                <a:solidFill>
                  <a:schemeClr val="tx1"/>
                </a:solidFill>
                <a:latin typeface="Georgia" panose="02040502050405020303" pitchFamily="18" charset="0"/>
              </a:rPr>
              <a:t>cache layer </a:t>
            </a:r>
            <a:r>
              <a:rPr lang="en-US" sz="1100" dirty="0">
                <a:solidFill>
                  <a:schemeClr val="tx1"/>
                </a:solidFill>
                <a:latin typeface="Georgia" panose="02040502050405020303" pitchFamily="18" charset="0"/>
              </a:rPr>
              <a:t>or </a:t>
            </a:r>
            <a:r>
              <a:rPr lang="en-US" sz="1100" b="1" dirty="0">
                <a:solidFill>
                  <a:schemeClr val="tx1"/>
                </a:solidFill>
                <a:latin typeface="Georgia" panose="02040502050405020303" pitchFamily="18" charset="0"/>
              </a:rPr>
              <a:t>primary store </a:t>
            </a:r>
            <a:r>
              <a:rPr lang="en-US" sz="1100" dirty="0">
                <a:solidFill>
                  <a:schemeClr val="tx1"/>
                </a:solidFill>
                <a:latin typeface="Georgia" panose="02040502050405020303" pitchFamily="18" charset="0"/>
              </a:rPr>
              <a:t>for fast-changing data</a:t>
            </a:r>
            <a:endParaRPr lang="en-US" sz="1100" b="1" dirty="0">
              <a:solidFill>
                <a:schemeClr val="tx1"/>
              </a:solidFill>
              <a:latin typeface="Georgia" panose="02040502050405020303" pitchFamily="18" charset="0"/>
            </a:endParaRPr>
          </a:p>
          <a:p>
            <a:pPr marL="114300" indent="0">
              <a:buNone/>
            </a:pPr>
            <a:endParaRPr lang="en-US" sz="1200" b="1" dirty="0">
              <a:solidFill>
                <a:schemeClr val="tx1"/>
              </a:solidFill>
              <a:latin typeface="Georgia" panose="02040502050405020303" pitchFamily="18" charset="0"/>
            </a:endParaRPr>
          </a:p>
          <a:p>
            <a:pPr>
              <a:buFont typeface="Arial"/>
              <a:buNone/>
            </a:pPr>
            <a:r>
              <a:rPr lang="en-US" b="1" dirty="0">
                <a:solidFill>
                  <a:schemeClr val="tx1"/>
                </a:solidFill>
                <a:latin typeface="Georgia" panose="02040502050405020303" pitchFamily="18" charset="0"/>
              </a:rPr>
              <a:t>Ideal for Real-Time Auctions</a:t>
            </a:r>
          </a:p>
          <a:p>
            <a:pPr marL="114300" indent="0">
              <a:buNone/>
            </a:pPr>
            <a:r>
              <a:rPr lang="en-US" sz="1200" dirty="0">
                <a:solidFill>
                  <a:schemeClr val="tx1"/>
                </a:solidFill>
                <a:latin typeface="Georgia" panose="02040502050405020303" pitchFamily="18" charset="0"/>
              </a:rPr>
              <a:t>✅ Handles </a:t>
            </a:r>
            <a:r>
              <a:rPr lang="en-US" sz="1200" b="1" dirty="0">
                <a:solidFill>
                  <a:schemeClr val="tx1"/>
                </a:solidFill>
                <a:latin typeface="Georgia" panose="02040502050405020303" pitchFamily="18" charset="0"/>
              </a:rPr>
              <a:t>frequent, concurrent writes</a:t>
            </a:r>
            <a:r>
              <a:rPr lang="en-US" sz="1200" dirty="0">
                <a:solidFill>
                  <a:schemeClr val="tx1"/>
                </a:solidFill>
                <a:latin typeface="Georgia" panose="02040502050405020303" pitchFamily="18" charset="0"/>
              </a:rPr>
              <a:t> (e.g., many bidders submitting bids simultaneously)</a:t>
            </a:r>
          </a:p>
          <a:p>
            <a:pPr marL="114300" indent="0">
              <a:buNone/>
            </a:pPr>
            <a:r>
              <a:rPr lang="en-US" sz="1200" dirty="0">
                <a:solidFill>
                  <a:schemeClr val="tx1"/>
                </a:solidFill>
                <a:latin typeface="Georgia" panose="02040502050405020303" pitchFamily="18" charset="0"/>
              </a:rPr>
              <a:t>✅ Supports </a:t>
            </a:r>
            <a:r>
              <a:rPr lang="en-US" sz="1200" b="1" dirty="0">
                <a:solidFill>
                  <a:schemeClr val="tx1"/>
                </a:solidFill>
                <a:latin typeface="Georgia" panose="02040502050405020303" pitchFamily="18" charset="0"/>
              </a:rPr>
              <a:t>atomic operations</a:t>
            </a:r>
            <a:r>
              <a:rPr lang="en-US" sz="1200" dirty="0">
                <a:solidFill>
                  <a:schemeClr val="tx1"/>
                </a:solidFill>
                <a:latin typeface="Georgia" panose="02040502050405020303" pitchFamily="18" charset="0"/>
              </a:rPr>
              <a:t> to prevent </a:t>
            </a:r>
            <a:r>
              <a:rPr lang="en-US" sz="1200" b="1" dirty="0">
                <a:solidFill>
                  <a:schemeClr val="tx1"/>
                </a:solidFill>
                <a:latin typeface="Georgia" panose="02040502050405020303" pitchFamily="18" charset="0"/>
              </a:rPr>
              <a:t>race conditions</a:t>
            </a:r>
            <a:endParaRPr lang="en-US" sz="1200" dirty="0">
              <a:solidFill>
                <a:schemeClr val="tx1"/>
              </a:solidFill>
              <a:latin typeface="Georgia" panose="02040502050405020303" pitchFamily="18" charset="0"/>
            </a:endParaRPr>
          </a:p>
          <a:p>
            <a:pPr marL="114300" indent="0">
              <a:buNone/>
            </a:pPr>
            <a:r>
              <a:rPr lang="en-US" sz="1200" dirty="0">
                <a:solidFill>
                  <a:schemeClr val="tx1"/>
                </a:solidFill>
                <a:latin typeface="Georgia" panose="02040502050405020303" pitchFamily="18" charset="0"/>
              </a:rPr>
              <a:t>✅ Enables </a:t>
            </a:r>
            <a:r>
              <a:rPr lang="en-US" sz="1200" b="1" dirty="0">
                <a:solidFill>
                  <a:schemeClr val="tx1"/>
                </a:solidFill>
                <a:latin typeface="Georgia" panose="02040502050405020303" pitchFamily="18" charset="0"/>
              </a:rPr>
              <a:t>real-time updates</a:t>
            </a:r>
            <a:r>
              <a:rPr lang="en-US" sz="1200" dirty="0">
                <a:solidFill>
                  <a:schemeClr val="tx1"/>
                </a:solidFill>
                <a:latin typeface="Georgia" panose="02040502050405020303" pitchFamily="18" charset="0"/>
              </a:rPr>
              <a:t> to bid status, countdown timers, and current leaders</a:t>
            </a:r>
          </a:p>
        </p:txBody>
      </p:sp>
      <p:sp>
        <p:nvSpPr>
          <p:cNvPr id="5" name="TextBox 4">
            <a:extLst>
              <a:ext uri="{FF2B5EF4-FFF2-40B4-BE49-F238E27FC236}">
                <a16:creationId xmlns:a16="http://schemas.microsoft.com/office/drawing/2014/main" id="{17F13F84-BDFC-940D-F419-CF0DB1E2E4AB}"/>
              </a:ext>
            </a:extLst>
          </p:cNvPr>
          <p:cNvSpPr txBox="1"/>
          <p:nvPr/>
        </p:nvSpPr>
        <p:spPr>
          <a:xfrm>
            <a:off x="4753616" y="1202144"/>
            <a:ext cx="4077518" cy="2739211"/>
          </a:xfrm>
          <a:prstGeom prst="rect">
            <a:avLst/>
          </a:prstGeom>
          <a:noFill/>
        </p:spPr>
        <p:txBody>
          <a:bodyPr wrap="square">
            <a:spAutoFit/>
          </a:bodyPr>
          <a:lstStyle/>
          <a:p>
            <a:pPr>
              <a:buNone/>
            </a:pPr>
            <a:r>
              <a:rPr lang="en-US" b="1" dirty="0">
                <a:latin typeface="Georgia" panose="02040502050405020303" pitchFamily="18" charset="0"/>
              </a:rPr>
              <a:t>Use Case: Online Live Bidding System</a:t>
            </a:r>
            <a:endParaRPr lang="en-US" sz="1200" dirty="0">
              <a:solidFill>
                <a:schemeClr val="tx1"/>
              </a:solidFill>
              <a:latin typeface="Georgia" panose="02040502050405020303" pitchFamily="18" charset="0"/>
            </a:endParaRPr>
          </a:p>
          <a:p>
            <a:pPr marL="171450" indent="-171450">
              <a:buFont typeface="Arial" panose="020B0604020202020204" pitchFamily="34" charset="0"/>
              <a:buChar char="•"/>
            </a:pPr>
            <a:r>
              <a:rPr lang="en-US" sz="1200" dirty="0">
                <a:solidFill>
                  <a:schemeClr val="tx1"/>
                </a:solidFill>
                <a:latin typeface="Georgia" panose="02040502050405020303" pitchFamily="18" charset="0"/>
              </a:rPr>
              <a:t>High-speed bid submission and validation</a:t>
            </a:r>
          </a:p>
          <a:p>
            <a:pPr marL="171450" indent="-171450">
              <a:buFont typeface="Arial" panose="020B0604020202020204" pitchFamily="34" charset="0"/>
              <a:buChar char="•"/>
            </a:pPr>
            <a:r>
              <a:rPr lang="en-US" sz="1200" dirty="0">
                <a:solidFill>
                  <a:schemeClr val="tx1"/>
                </a:solidFill>
                <a:latin typeface="Georgia" panose="02040502050405020303" pitchFamily="18" charset="0"/>
              </a:rPr>
              <a:t>Store </a:t>
            </a:r>
            <a:r>
              <a:rPr lang="en-US" sz="1200" b="1" dirty="0">
                <a:solidFill>
                  <a:schemeClr val="tx1"/>
                </a:solidFill>
                <a:latin typeface="Georgia" panose="02040502050405020303" pitchFamily="18" charset="0"/>
              </a:rPr>
              <a:t>latest bid state</a:t>
            </a:r>
            <a:r>
              <a:rPr lang="en-US" sz="1200" dirty="0">
                <a:solidFill>
                  <a:schemeClr val="tx1"/>
                </a:solidFill>
                <a:latin typeface="Georgia" panose="02040502050405020303" pitchFamily="18" charset="0"/>
              </a:rPr>
              <a:t>, </a:t>
            </a:r>
            <a:r>
              <a:rPr lang="en-US" sz="1200" b="1" dirty="0">
                <a:solidFill>
                  <a:schemeClr val="tx1"/>
                </a:solidFill>
                <a:latin typeface="Georgia" panose="02040502050405020303" pitchFamily="18" charset="0"/>
              </a:rPr>
              <a:t>leading bidder</a:t>
            </a:r>
            <a:r>
              <a:rPr lang="en-US" sz="1200" dirty="0">
                <a:solidFill>
                  <a:schemeClr val="tx1"/>
                </a:solidFill>
                <a:latin typeface="Georgia" panose="02040502050405020303" pitchFamily="18" charset="0"/>
              </a:rPr>
              <a:t>, </a:t>
            </a:r>
            <a:r>
              <a:rPr lang="en-US" sz="1200" b="1" dirty="0">
                <a:solidFill>
                  <a:schemeClr val="tx1"/>
                </a:solidFill>
                <a:latin typeface="Georgia" panose="02040502050405020303" pitchFamily="18" charset="0"/>
              </a:rPr>
              <a:t>auction timer</a:t>
            </a:r>
          </a:p>
          <a:p>
            <a:pPr marL="171450" indent="-171450">
              <a:buFont typeface="Arial" panose="020B0604020202020204" pitchFamily="34" charset="0"/>
              <a:buChar char="•"/>
            </a:pPr>
            <a:r>
              <a:rPr lang="en-US" sz="1200" dirty="0">
                <a:solidFill>
                  <a:schemeClr val="tx1"/>
                </a:solidFill>
                <a:latin typeface="Georgia" panose="02040502050405020303" pitchFamily="18" charset="0"/>
              </a:rPr>
              <a:t>Push updates to front-end using Redis Pub/Sub or Streams</a:t>
            </a:r>
          </a:p>
          <a:p>
            <a:endParaRPr lang="en-US" sz="1200" dirty="0">
              <a:latin typeface="Georgia" panose="02040502050405020303" pitchFamily="18" charset="0"/>
            </a:endParaRPr>
          </a:p>
          <a:p>
            <a:pPr>
              <a:buNone/>
            </a:pPr>
            <a:endParaRPr lang="en-US" sz="1200" dirty="0">
              <a:latin typeface="Georgia" panose="02040502050405020303" pitchFamily="18" charset="0"/>
            </a:endParaRPr>
          </a:p>
          <a:p>
            <a:pPr>
              <a:buNone/>
            </a:pPr>
            <a:r>
              <a:rPr lang="en-US" b="1" dirty="0">
                <a:latin typeface="Georgia" panose="02040502050405020303" pitchFamily="18" charset="0"/>
              </a:rPr>
              <a:t>RDBMS Limitations for This Use Case</a:t>
            </a:r>
            <a:endParaRPr lang="en-US" sz="1200" dirty="0">
              <a:latin typeface="Georgia" panose="02040502050405020303" pitchFamily="18" charset="0"/>
            </a:endParaRPr>
          </a:p>
          <a:p>
            <a:pPr marL="171450" indent="-171450">
              <a:buFont typeface="Arial" panose="020B0604020202020204" pitchFamily="34" charset="0"/>
              <a:buChar char="•"/>
            </a:pPr>
            <a:r>
              <a:rPr lang="en-US" sz="1200" dirty="0">
                <a:latin typeface="Georgia" panose="02040502050405020303" pitchFamily="18" charset="0"/>
              </a:rPr>
              <a:t>Performance bottlenecks under </a:t>
            </a:r>
            <a:r>
              <a:rPr lang="en-US" sz="1200" b="1" dirty="0">
                <a:latin typeface="Georgia" panose="02040502050405020303" pitchFamily="18" charset="0"/>
              </a:rPr>
              <a:t>write-heavy</a:t>
            </a:r>
            <a:r>
              <a:rPr lang="en-US" sz="1200" dirty="0">
                <a:latin typeface="Georgia" panose="02040502050405020303" pitchFamily="18" charset="0"/>
              </a:rPr>
              <a:t> loads</a:t>
            </a:r>
          </a:p>
          <a:p>
            <a:pPr marL="171450" indent="-171450">
              <a:buFont typeface="Arial" panose="020B0604020202020204" pitchFamily="34" charset="0"/>
              <a:buChar char="•"/>
            </a:pPr>
            <a:r>
              <a:rPr lang="en-US" sz="1200" dirty="0">
                <a:latin typeface="Georgia" panose="02040502050405020303" pitchFamily="18" charset="0"/>
              </a:rPr>
              <a:t>Complex transaction management for concurrent updates</a:t>
            </a:r>
          </a:p>
          <a:p>
            <a:pPr marL="171450" indent="-171450">
              <a:buFont typeface="Arial" panose="020B0604020202020204" pitchFamily="34" charset="0"/>
              <a:buChar char="•"/>
            </a:pPr>
            <a:r>
              <a:rPr lang="en-US" sz="1200" dirty="0">
                <a:latin typeface="Georgia" panose="02040502050405020303" pitchFamily="18" charset="0"/>
              </a:rPr>
              <a:t>Slower I/O due to disk-based storage and locking</a:t>
            </a:r>
          </a:p>
          <a:p>
            <a:endParaRPr lang="en-US" sz="1200" dirty="0">
              <a:latin typeface="Georgia" panose="02040502050405020303"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437550" y="0"/>
            <a:ext cx="8268900" cy="862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000" b="1">
                <a:solidFill>
                  <a:srgbClr val="005493"/>
                </a:solidFill>
              </a:rPr>
              <a:t>Why NoSQL Outperforms RDMS in Online Fraud Detection</a:t>
            </a:r>
            <a:endParaRPr sz="2000" b="1">
              <a:solidFill>
                <a:srgbClr val="005493"/>
              </a:solidFill>
              <a:latin typeface="Georgia"/>
              <a:ea typeface="Georgia"/>
              <a:cs typeface="Georgia"/>
              <a:sym typeface="Georgia"/>
            </a:endParaRPr>
          </a:p>
        </p:txBody>
      </p:sp>
      <p:sp>
        <p:nvSpPr>
          <p:cNvPr id="254" name="Google Shape;254;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17</a:t>
            </a:fld>
            <a:endParaRPr/>
          </a:p>
        </p:txBody>
      </p:sp>
      <p:sp>
        <p:nvSpPr>
          <p:cNvPr id="255" name="Google Shape;255;p37"/>
          <p:cNvSpPr/>
          <p:nvPr/>
        </p:nvSpPr>
        <p:spPr>
          <a:xfrm>
            <a:off x="808575" y="3241825"/>
            <a:ext cx="7108800" cy="107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b="1" dirty="0">
                <a:solidFill>
                  <a:schemeClr val="dk1"/>
                </a:solidFill>
              </a:rPr>
              <a:t>Redis &amp; MongoDB help by:</a:t>
            </a:r>
            <a:endParaRPr sz="1200" b="1"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dirty="0">
                <a:solidFill>
                  <a:schemeClr val="dk1"/>
                </a:solidFill>
              </a:rPr>
              <a:t>MongoDB</a:t>
            </a:r>
            <a:r>
              <a:rPr lang="en" sz="1000" dirty="0">
                <a:solidFill>
                  <a:schemeClr val="dk1"/>
                </a:solidFill>
              </a:rPr>
              <a:t>: Ingesting and analyzing diverse bidder activity and metadata (e.g., bid times, auction participation, clustering scores)</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Redis</a:t>
            </a:r>
            <a:r>
              <a:rPr lang="en" sz="1000" dirty="0">
                <a:solidFill>
                  <a:schemeClr val="dk1"/>
                </a:solidFill>
              </a:rPr>
              <a:t>: Powering real-time detection for sniping behavior or shill bidding rings using fast in-memory access</a:t>
            </a:r>
            <a:endParaRPr sz="1000" dirty="0">
              <a:solidFill>
                <a:schemeClr val="dk1"/>
              </a:solidFill>
            </a:endParaRPr>
          </a:p>
          <a:p>
            <a:pPr marL="0" lvl="0" indent="0" algn="l" rtl="0">
              <a:lnSpc>
                <a:spcPct val="115000"/>
              </a:lnSpc>
              <a:spcBef>
                <a:spcPts val="1200"/>
              </a:spcBef>
              <a:spcAft>
                <a:spcPts val="0"/>
              </a:spcAft>
              <a:buNone/>
            </a:pPr>
            <a:endParaRPr sz="800" dirty="0">
              <a:solidFill>
                <a:schemeClr val="dk1"/>
              </a:solidFill>
            </a:endParaRPr>
          </a:p>
          <a:p>
            <a:pPr marL="0" lvl="0" indent="0" algn="ctr" rtl="0">
              <a:spcBef>
                <a:spcPts val="1200"/>
              </a:spcBef>
              <a:spcAft>
                <a:spcPts val="0"/>
              </a:spcAft>
              <a:buNone/>
            </a:pPr>
            <a:endParaRPr dirty="0">
              <a:latin typeface="Merriweather Sans"/>
              <a:ea typeface="Merriweather Sans"/>
              <a:cs typeface="Merriweather Sans"/>
              <a:sym typeface="Merriweather Sans"/>
            </a:endParaRPr>
          </a:p>
        </p:txBody>
      </p:sp>
      <p:pic>
        <p:nvPicPr>
          <p:cNvPr id="256" name="Google Shape;256;p37"/>
          <p:cNvPicPr preferRelativeResize="0"/>
          <p:nvPr/>
        </p:nvPicPr>
        <p:blipFill>
          <a:blip r:embed="rId3">
            <a:alphaModFix/>
          </a:blip>
          <a:stretch>
            <a:fillRect/>
          </a:stretch>
        </p:blipFill>
        <p:spPr>
          <a:xfrm>
            <a:off x="991488" y="674050"/>
            <a:ext cx="6742975" cy="25178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title"/>
          </p:nvPr>
        </p:nvSpPr>
        <p:spPr>
          <a:xfrm>
            <a:off x="457200" y="231551"/>
            <a:ext cx="8134350" cy="468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200" b="1" dirty="0">
                <a:solidFill>
                  <a:srgbClr val="005493"/>
                </a:solidFill>
              </a:rPr>
              <a:t>Additional Analysis – PageRank Influence Score</a:t>
            </a:r>
            <a:endParaRPr sz="2200" b="1" dirty="0">
              <a:solidFill>
                <a:srgbClr val="005493"/>
              </a:solidFill>
              <a:latin typeface="Georgia"/>
              <a:ea typeface="Georgia"/>
              <a:cs typeface="Georgia"/>
              <a:sym typeface="Georgia"/>
            </a:endParaRPr>
          </a:p>
        </p:txBody>
      </p:sp>
      <p:sp>
        <p:nvSpPr>
          <p:cNvPr id="262" name="Google Shape;262;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18</a:t>
            </a:fld>
            <a:endParaRPr/>
          </a:p>
        </p:txBody>
      </p:sp>
      <p:sp>
        <p:nvSpPr>
          <p:cNvPr id="263" name="Google Shape;263;p38"/>
          <p:cNvSpPr txBox="1">
            <a:spLocks noGrp="1"/>
          </p:cNvSpPr>
          <p:nvPr>
            <p:ph type="body" idx="1"/>
          </p:nvPr>
        </p:nvSpPr>
        <p:spPr>
          <a:xfrm>
            <a:off x="457200" y="700150"/>
            <a:ext cx="8370000" cy="37209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rgbClr val="2D637F"/>
              </a:buClr>
              <a:buSzPts val="1800"/>
              <a:buNone/>
            </a:pPr>
            <a:endParaRPr dirty="0"/>
          </a:p>
        </p:txBody>
      </p:sp>
      <p:pic>
        <p:nvPicPr>
          <p:cNvPr id="264" name="Google Shape;264;p38"/>
          <p:cNvPicPr preferRelativeResize="0"/>
          <p:nvPr/>
        </p:nvPicPr>
        <p:blipFill>
          <a:blip r:embed="rId3">
            <a:alphaModFix/>
          </a:blip>
          <a:stretch>
            <a:fillRect/>
          </a:stretch>
        </p:blipFill>
        <p:spPr>
          <a:xfrm>
            <a:off x="692900" y="700150"/>
            <a:ext cx="2440300" cy="3550073"/>
          </a:xfrm>
          <a:prstGeom prst="rect">
            <a:avLst/>
          </a:prstGeom>
          <a:noFill/>
          <a:ln>
            <a:noFill/>
          </a:ln>
        </p:spPr>
      </p:pic>
      <p:sp>
        <p:nvSpPr>
          <p:cNvPr id="265" name="Google Shape;265;p38"/>
          <p:cNvSpPr/>
          <p:nvPr/>
        </p:nvSpPr>
        <p:spPr>
          <a:xfrm>
            <a:off x="3407425" y="918700"/>
            <a:ext cx="2057100" cy="320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Georgia"/>
                <a:ea typeface="Georgia"/>
                <a:cs typeface="Georgia"/>
                <a:sym typeface="Georgia"/>
              </a:rPr>
              <a:t>Key Observations:</a:t>
            </a:r>
            <a:endParaRPr b="1">
              <a:solidFill>
                <a:schemeClr val="dk2"/>
              </a:solidFill>
              <a:latin typeface="Georgia"/>
              <a:ea typeface="Georgia"/>
              <a:cs typeface="Georgia"/>
              <a:sym typeface="Georgia"/>
            </a:endParaRPr>
          </a:p>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Georgia"/>
                <a:ea typeface="Georgia"/>
                <a:cs typeface="Georgia"/>
                <a:sym typeface="Georgia"/>
              </a:rPr>
              <a:t>Top influential bidders are primarily </a:t>
            </a:r>
            <a:r>
              <a:rPr lang="en" sz="1100">
                <a:solidFill>
                  <a:schemeClr val="dk2"/>
                </a:solidFill>
                <a:latin typeface="Georgia"/>
                <a:ea typeface="Georgia"/>
                <a:cs typeface="Georgia"/>
                <a:sym typeface="Georgia"/>
              </a:rPr>
              <a:t>normal bidders </a:t>
            </a:r>
            <a:r>
              <a:rPr lang="en" sz="1100">
                <a:solidFill>
                  <a:schemeClr val="dk1"/>
                </a:solidFill>
                <a:latin typeface="Georgia"/>
                <a:ea typeface="Georgia"/>
                <a:cs typeface="Georgia"/>
                <a:sym typeface="Georgia"/>
              </a:rPr>
              <a:t>and </a:t>
            </a:r>
            <a:r>
              <a:rPr lang="en" sz="1100">
                <a:solidFill>
                  <a:schemeClr val="dk2"/>
                </a:solidFill>
                <a:latin typeface="Georgia"/>
                <a:ea typeface="Georgia"/>
                <a:cs typeface="Georgia"/>
                <a:sym typeface="Georgia"/>
              </a:rPr>
              <a:t>excessive bidders</a:t>
            </a:r>
            <a:endParaRPr sz="1100">
              <a:solidFill>
                <a:schemeClr val="dk2"/>
              </a:solidFill>
              <a:latin typeface="Georgia"/>
              <a:ea typeface="Georgia"/>
              <a:cs typeface="Georgia"/>
              <a:sym typeface="Georgia"/>
            </a:endParaRPr>
          </a:p>
          <a:p>
            <a:pPr marL="0" lvl="0" indent="0" algn="l" rtl="0">
              <a:lnSpc>
                <a:spcPct val="115000"/>
              </a:lnSpc>
              <a:spcBef>
                <a:spcPts val="120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 </a:t>
            </a:r>
            <a:r>
              <a:rPr lang="en" sz="1100">
                <a:solidFill>
                  <a:schemeClr val="dk2"/>
                </a:solidFill>
                <a:latin typeface="Georgia"/>
                <a:ea typeface="Georgia"/>
                <a:cs typeface="Georgia"/>
                <a:sym typeface="Georgia"/>
              </a:rPr>
              <a:t>Only one shill bidder </a:t>
            </a:r>
            <a:r>
              <a:rPr lang="en" sz="1100">
                <a:solidFill>
                  <a:schemeClr val="dk1"/>
                </a:solidFill>
                <a:latin typeface="Georgia"/>
                <a:ea typeface="Georgia"/>
                <a:cs typeface="Georgia"/>
                <a:sym typeface="Georgia"/>
              </a:rPr>
              <a:t>(bidder_0610 from group 3) appearing in the top 20</a:t>
            </a:r>
            <a:endParaRPr sz="1100">
              <a:solidFill>
                <a:schemeClr val="dk1"/>
              </a:solidFill>
              <a:latin typeface="Georgia"/>
              <a:ea typeface="Georgia"/>
              <a:cs typeface="Georgia"/>
              <a:sym typeface="Georgia"/>
            </a:endParaRPr>
          </a:p>
          <a:p>
            <a:pPr marL="0" lvl="0" indent="0" algn="l" rtl="0">
              <a:spcBef>
                <a:spcPts val="0"/>
              </a:spcBef>
              <a:spcAft>
                <a:spcPts val="0"/>
              </a:spcAft>
              <a:buNone/>
            </a:pPr>
            <a:endParaRPr b="1">
              <a:solidFill>
                <a:schemeClr val="dk2"/>
              </a:solidFill>
              <a:latin typeface="Georgia"/>
              <a:ea typeface="Georgia"/>
              <a:cs typeface="Georgia"/>
              <a:sym typeface="Georgia"/>
            </a:endParaRPr>
          </a:p>
          <a:p>
            <a:pPr marL="0" lvl="0" indent="0" algn="ctr" rtl="0">
              <a:spcBef>
                <a:spcPts val="0"/>
              </a:spcBef>
              <a:spcAft>
                <a:spcPts val="0"/>
              </a:spcAft>
              <a:buNone/>
            </a:pPr>
            <a:endParaRPr sz="1000">
              <a:latin typeface="Georgia"/>
              <a:ea typeface="Georgia"/>
              <a:cs typeface="Georgia"/>
              <a:sym typeface="Georgia"/>
            </a:endParaRPr>
          </a:p>
        </p:txBody>
      </p:sp>
      <p:sp>
        <p:nvSpPr>
          <p:cNvPr id="266" name="Google Shape;266;p38"/>
          <p:cNvSpPr/>
          <p:nvPr/>
        </p:nvSpPr>
        <p:spPr>
          <a:xfrm>
            <a:off x="5738750" y="918700"/>
            <a:ext cx="2817900" cy="320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dk2"/>
              </a:solidFill>
              <a:latin typeface="Georgia"/>
              <a:ea typeface="Georgia"/>
              <a:cs typeface="Georgia"/>
              <a:sym typeface="Georgia"/>
            </a:endParaRPr>
          </a:p>
          <a:p>
            <a:pPr marL="0" lvl="0" indent="0" algn="l" rtl="0">
              <a:spcBef>
                <a:spcPts val="0"/>
              </a:spcBef>
              <a:spcAft>
                <a:spcPts val="0"/>
              </a:spcAft>
              <a:buNone/>
            </a:pPr>
            <a:r>
              <a:rPr lang="en" b="1">
                <a:solidFill>
                  <a:schemeClr val="dk2"/>
                </a:solidFill>
                <a:latin typeface="Georgia"/>
                <a:ea typeface="Georgia"/>
                <a:cs typeface="Georgia"/>
                <a:sym typeface="Georgia"/>
              </a:rPr>
              <a:t>Aligned with Actual Online Marketplaces</a:t>
            </a:r>
            <a:endParaRPr b="1">
              <a:solidFill>
                <a:schemeClr val="dk2"/>
              </a:solidFill>
              <a:latin typeface="Georgia"/>
              <a:ea typeface="Georgia"/>
              <a:cs typeface="Georgia"/>
              <a:sym typeface="Georgia"/>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r>
              <a:rPr lang="en" sz="800" b="1">
                <a:solidFill>
                  <a:schemeClr val="dk2"/>
                </a:solidFill>
                <a:latin typeface="Georgia"/>
                <a:ea typeface="Georgia"/>
                <a:cs typeface="Georgia"/>
                <a:sym typeface="Georgia"/>
              </a:rPr>
              <a:t>Popular Bidders</a:t>
            </a:r>
            <a:r>
              <a:rPr lang="en" sz="800">
                <a:solidFill>
                  <a:schemeClr val="dk2"/>
                </a:solidFill>
                <a:latin typeface="Georgia"/>
                <a:ea typeface="Georgia"/>
                <a:cs typeface="Georgia"/>
                <a:sym typeface="Georgia"/>
              </a:rPr>
              <a:t>:</a:t>
            </a:r>
            <a:r>
              <a:rPr lang="en" sz="800">
                <a:solidFill>
                  <a:schemeClr val="dk1"/>
                </a:solidFill>
                <a:latin typeface="Georgia"/>
                <a:ea typeface="Georgia"/>
                <a:cs typeface="Georgia"/>
                <a:sym typeface="Georgia"/>
              </a:rPr>
              <a:t> Normal and excessive bidders top the influence charts by naturally participating across diverse auctions due to genuine interests in various product</a:t>
            </a:r>
            <a:endParaRPr sz="800">
              <a:solidFill>
                <a:schemeClr val="dk1"/>
              </a:solidFill>
              <a:latin typeface="Georgia"/>
              <a:ea typeface="Georgia"/>
              <a:cs typeface="Georgia"/>
              <a:sym typeface="Georgia"/>
            </a:endParaRPr>
          </a:p>
          <a:p>
            <a:pPr marL="0" lvl="0" indent="0" algn="l" rtl="0">
              <a:spcBef>
                <a:spcPts val="0"/>
              </a:spcBef>
              <a:spcAft>
                <a:spcPts val="0"/>
              </a:spcAft>
              <a:buNone/>
            </a:pPr>
            <a:endParaRPr sz="800">
              <a:solidFill>
                <a:schemeClr val="dk1"/>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 </a:t>
            </a:r>
            <a:r>
              <a:rPr lang="en" sz="800" b="1">
                <a:solidFill>
                  <a:schemeClr val="dk2"/>
                </a:solidFill>
                <a:latin typeface="Georgia"/>
                <a:ea typeface="Georgia"/>
                <a:cs typeface="Georgia"/>
                <a:sym typeface="Georgia"/>
              </a:rPr>
              <a:t>Isolated Shill Networks</a:t>
            </a:r>
            <a:r>
              <a:rPr lang="en" sz="800">
                <a:solidFill>
                  <a:schemeClr val="dk2"/>
                </a:solidFill>
                <a:latin typeface="Georgia"/>
                <a:ea typeface="Georgia"/>
                <a:cs typeface="Georgia"/>
                <a:sym typeface="Georgia"/>
              </a:rPr>
              <a:t>: </a:t>
            </a:r>
            <a:r>
              <a:rPr lang="en" sz="800">
                <a:solidFill>
                  <a:schemeClr val="dk1"/>
                </a:solidFill>
                <a:latin typeface="Georgia"/>
                <a:ea typeface="Georgia"/>
                <a:cs typeface="Georgia"/>
                <a:sym typeface="Georgia"/>
              </a:rPr>
              <a:t>Shill bidders operate in smaller, focused clusters around specific sellers they're colluding with</a:t>
            </a:r>
            <a:endParaRPr sz="800">
              <a:solidFill>
                <a:schemeClr val="dk1"/>
              </a:solidFill>
              <a:latin typeface="Georgia"/>
              <a:ea typeface="Georgia"/>
              <a:cs typeface="Georgia"/>
              <a:sym typeface="Georgia"/>
            </a:endParaRPr>
          </a:p>
          <a:p>
            <a:pPr marL="0" lvl="0" indent="0" algn="l" rtl="0">
              <a:spcBef>
                <a:spcPts val="0"/>
              </a:spcBef>
              <a:spcAft>
                <a:spcPts val="0"/>
              </a:spcAft>
              <a:buNone/>
            </a:pPr>
            <a:endParaRPr sz="800" b="1">
              <a:solidFill>
                <a:schemeClr val="dk1"/>
              </a:solidFill>
              <a:latin typeface="Georgia"/>
              <a:ea typeface="Georgia"/>
              <a:cs typeface="Georgia"/>
              <a:sym typeface="Georgia"/>
            </a:endParaRPr>
          </a:p>
          <a:p>
            <a:pPr marL="0" lvl="0" indent="0" algn="l" rtl="0">
              <a:spcBef>
                <a:spcPts val="0"/>
              </a:spcBef>
              <a:spcAft>
                <a:spcPts val="0"/>
              </a:spcAft>
              <a:buNone/>
            </a:pPr>
            <a:r>
              <a:rPr lang="en" sz="800" b="1">
                <a:solidFill>
                  <a:schemeClr val="dk2"/>
                </a:solidFill>
                <a:latin typeface="Georgia"/>
                <a:ea typeface="Georgia"/>
                <a:cs typeface="Georgia"/>
                <a:sym typeface="Georgia"/>
              </a:rPr>
              <a:t>Bridge Accounts</a:t>
            </a:r>
            <a:r>
              <a:rPr lang="en" sz="800">
                <a:solidFill>
                  <a:schemeClr val="dk2"/>
                </a:solidFill>
                <a:latin typeface="Georgia"/>
                <a:ea typeface="Georgia"/>
                <a:cs typeface="Georgia"/>
                <a:sym typeface="Georgia"/>
              </a:rPr>
              <a:t>: </a:t>
            </a:r>
            <a:r>
              <a:rPr lang="en" sz="800">
                <a:solidFill>
                  <a:schemeClr val="dk1"/>
                </a:solidFill>
                <a:latin typeface="Georgia"/>
                <a:ea typeface="Georgia"/>
                <a:cs typeface="Georgia"/>
                <a:sym typeface="Georgia"/>
              </a:rPr>
              <a:t>One shill bidder (bidder_0610) made the top 20 - representing the key "bridge" accounts fraud rings use to maintain connections</a:t>
            </a:r>
            <a:endParaRPr sz="800">
              <a:solidFill>
                <a:schemeClr val="dk1"/>
              </a:solidFill>
              <a:latin typeface="Georgia"/>
              <a:ea typeface="Georgia"/>
              <a:cs typeface="Georgia"/>
              <a:sym typeface="Georgia"/>
            </a:endParaRPr>
          </a:p>
          <a:p>
            <a:pPr marL="0" lvl="0" indent="0" algn="l" rtl="0">
              <a:spcBef>
                <a:spcPts val="0"/>
              </a:spcBef>
              <a:spcAft>
                <a:spcPts val="0"/>
              </a:spcAft>
              <a:buNone/>
            </a:pPr>
            <a:endParaRPr sz="800">
              <a:solidFill>
                <a:schemeClr val="dk1"/>
              </a:solidFill>
              <a:latin typeface="Georgia"/>
              <a:ea typeface="Georgia"/>
              <a:cs typeface="Georgia"/>
              <a:sym typeface="Georgia"/>
            </a:endParaRPr>
          </a:p>
          <a:p>
            <a:pPr marL="0" lvl="0" indent="0" algn="l" rtl="0">
              <a:spcBef>
                <a:spcPts val="0"/>
              </a:spcBef>
              <a:spcAft>
                <a:spcPts val="0"/>
              </a:spcAft>
              <a:buNone/>
            </a:pPr>
            <a:r>
              <a:rPr lang="en" sz="800" b="1">
                <a:solidFill>
                  <a:schemeClr val="dk2"/>
                </a:solidFill>
                <a:latin typeface="Georgia"/>
                <a:ea typeface="Georgia"/>
                <a:cs typeface="Georgia"/>
                <a:sym typeface="Georgia"/>
              </a:rPr>
              <a:t>Detection Power</a:t>
            </a:r>
            <a:r>
              <a:rPr lang="en" sz="800">
                <a:solidFill>
                  <a:schemeClr val="dk2"/>
                </a:solidFill>
                <a:latin typeface="Georgia"/>
                <a:ea typeface="Georgia"/>
                <a:cs typeface="Georgia"/>
                <a:sym typeface="Georgia"/>
              </a:rPr>
              <a:t>: </a:t>
            </a:r>
            <a:r>
              <a:rPr lang="en" sz="800">
                <a:solidFill>
                  <a:schemeClr val="dk1"/>
                </a:solidFill>
                <a:latin typeface="Georgia"/>
                <a:ea typeface="Georgia"/>
                <a:cs typeface="Georgia"/>
                <a:sym typeface="Georgia"/>
              </a:rPr>
              <a:t>PageRank complements our other graph algorithm analysis, creating a multi-layered detection system that catches sophisticated fraud rings traditional methods miss</a:t>
            </a:r>
            <a:endParaRPr sz="800">
              <a:solidFill>
                <a:schemeClr val="dk1"/>
              </a:solidFill>
              <a:latin typeface="Georgia"/>
              <a:ea typeface="Georgia"/>
              <a:cs typeface="Georgia"/>
              <a:sym typeface="Georgia"/>
            </a:endParaRPr>
          </a:p>
          <a:p>
            <a:pPr marL="0" lvl="0" indent="0" algn="ctr" rtl="0">
              <a:spcBef>
                <a:spcPts val="0"/>
              </a:spcBef>
              <a:spcAft>
                <a:spcPts val="0"/>
              </a:spcAft>
              <a:buNone/>
            </a:pPr>
            <a:endParaRPr>
              <a:latin typeface="Merriweather Sans"/>
              <a:ea typeface="Merriweather Sans"/>
              <a:cs typeface="Merriweather Sans"/>
              <a:sym typeface="Merriweather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457200" y="231553"/>
            <a:ext cx="7766100" cy="86287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b="1">
                <a:solidFill>
                  <a:srgbClr val="005493"/>
                </a:solidFill>
              </a:rPr>
              <a:t>Conclusion</a:t>
            </a:r>
            <a:endParaRPr b="1">
              <a:solidFill>
                <a:srgbClr val="005493"/>
              </a:solidFill>
            </a:endParaRPr>
          </a:p>
        </p:txBody>
      </p:sp>
      <p:sp>
        <p:nvSpPr>
          <p:cNvPr id="272" name="Google Shape;272;p39"/>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19</a:t>
            </a:fld>
            <a:endParaRPr/>
          </a:p>
        </p:txBody>
      </p:sp>
      <p:sp>
        <p:nvSpPr>
          <p:cNvPr id="273" name="Google Shape;273;p39"/>
          <p:cNvSpPr txBox="1">
            <a:spLocks noGrp="1"/>
          </p:cNvSpPr>
          <p:nvPr>
            <p:ph type="body" idx="1"/>
          </p:nvPr>
        </p:nvSpPr>
        <p:spPr>
          <a:xfrm>
            <a:off x="457200" y="950825"/>
            <a:ext cx="7819500" cy="3389230"/>
          </a:xfrm>
          <a:prstGeom prst="rect">
            <a:avLst/>
          </a:prstGeom>
          <a:noFill/>
          <a:ln>
            <a:noFill/>
          </a:ln>
        </p:spPr>
        <p:txBody>
          <a:bodyPr spcFirstLastPara="1" wrap="square" lIns="91425" tIns="45700" rIns="91425" bIns="45700" anchor="t" anchorCtr="0">
            <a:noAutofit/>
          </a:bodyPr>
          <a:lstStyle/>
          <a:p>
            <a:pPr marL="457200" lvl="0" indent="-298450" algn="l" rtl="0">
              <a:lnSpc>
                <a:spcPct val="150000"/>
              </a:lnSpc>
              <a:spcBef>
                <a:spcPts val="1200"/>
              </a:spcBef>
              <a:spcAft>
                <a:spcPts val="0"/>
              </a:spcAft>
              <a:buClr>
                <a:schemeClr val="dk1"/>
              </a:buClr>
              <a:buSzPts val="1100"/>
              <a:buFont typeface="Arial"/>
              <a:buChar char="●"/>
            </a:pPr>
            <a:r>
              <a:rPr lang="en" sz="1100" dirty="0">
                <a:solidFill>
                  <a:schemeClr val="dk1"/>
                </a:solidFill>
                <a:latin typeface="Georgia" panose="02040502050405020303" pitchFamily="18" charset="0"/>
                <a:ea typeface="Arial"/>
                <a:cs typeface="Arial"/>
                <a:sym typeface="Arial"/>
              </a:rPr>
              <a:t>We simulated realistic auction data to model bidder behaviors, including </a:t>
            </a:r>
            <a:r>
              <a:rPr lang="en" sz="1100" b="1" dirty="0">
                <a:solidFill>
                  <a:schemeClr val="dk1"/>
                </a:solidFill>
                <a:latin typeface="Georgia" panose="02040502050405020303" pitchFamily="18" charset="0"/>
                <a:ea typeface="Arial"/>
                <a:cs typeface="Arial"/>
                <a:sym typeface="Arial"/>
              </a:rPr>
              <a:t>normal</a:t>
            </a:r>
            <a:r>
              <a:rPr lang="en" sz="1100" dirty="0">
                <a:solidFill>
                  <a:schemeClr val="dk1"/>
                </a:solidFill>
                <a:latin typeface="Georgia" panose="02040502050405020303" pitchFamily="18" charset="0"/>
                <a:ea typeface="Arial"/>
                <a:cs typeface="Arial"/>
                <a:sym typeface="Arial"/>
              </a:rPr>
              <a:t>, </a:t>
            </a:r>
            <a:r>
              <a:rPr lang="en" sz="1100" b="1" dirty="0">
                <a:solidFill>
                  <a:schemeClr val="dk1"/>
                </a:solidFill>
                <a:latin typeface="Georgia" panose="02040502050405020303" pitchFamily="18" charset="0"/>
                <a:ea typeface="Arial"/>
                <a:cs typeface="Arial"/>
                <a:sym typeface="Arial"/>
              </a:rPr>
              <a:t>excessive</a:t>
            </a:r>
            <a:r>
              <a:rPr lang="en" sz="1100" dirty="0">
                <a:solidFill>
                  <a:schemeClr val="dk1"/>
                </a:solidFill>
                <a:latin typeface="Georgia" panose="02040502050405020303" pitchFamily="18" charset="0"/>
                <a:ea typeface="Arial"/>
                <a:cs typeface="Arial"/>
                <a:sym typeface="Arial"/>
              </a:rPr>
              <a:t>, and </a:t>
            </a:r>
            <a:r>
              <a:rPr lang="en" sz="1100" b="1" dirty="0">
                <a:solidFill>
                  <a:schemeClr val="dk1"/>
                </a:solidFill>
                <a:latin typeface="Georgia" panose="02040502050405020303" pitchFamily="18" charset="0"/>
                <a:ea typeface="Arial"/>
                <a:cs typeface="Arial"/>
                <a:sym typeface="Arial"/>
              </a:rPr>
              <a:t>shill bidders</a:t>
            </a:r>
            <a:r>
              <a:rPr lang="en" sz="1100" dirty="0">
                <a:solidFill>
                  <a:schemeClr val="dk1"/>
                </a:solidFill>
                <a:latin typeface="Georgia" panose="02040502050405020303" pitchFamily="18" charset="0"/>
                <a:ea typeface="Arial"/>
                <a:cs typeface="Arial"/>
                <a:sym typeface="Arial"/>
              </a:rPr>
              <a:t>.</a:t>
            </a:r>
            <a:endParaRPr sz="1100" dirty="0">
              <a:solidFill>
                <a:schemeClr val="dk1"/>
              </a:solidFill>
              <a:latin typeface="Georgia" panose="02040502050405020303" pitchFamily="18" charset="0"/>
              <a:ea typeface="Arial"/>
              <a:cs typeface="Arial"/>
              <a:sym typeface="Arial"/>
            </a:endParaRPr>
          </a:p>
          <a:p>
            <a:pPr marL="457200" lvl="0" indent="-298450" algn="l" rtl="0">
              <a:lnSpc>
                <a:spcPct val="150000"/>
              </a:lnSpc>
              <a:spcBef>
                <a:spcPts val="0"/>
              </a:spcBef>
              <a:spcAft>
                <a:spcPts val="0"/>
              </a:spcAft>
              <a:buClr>
                <a:schemeClr val="dk1"/>
              </a:buClr>
              <a:buSzPts val="1100"/>
              <a:buFont typeface="Arial"/>
              <a:buChar char="●"/>
            </a:pPr>
            <a:r>
              <a:rPr lang="en" sz="1100" dirty="0">
                <a:solidFill>
                  <a:schemeClr val="dk1"/>
                </a:solidFill>
                <a:latin typeface="Georgia" panose="02040502050405020303" pitchFamily="18" charset="0"/>
                <a:ea typeface="Arial"/>
                <a:cs typeface="Arial"/>
                <a:sym typeface="Arial"/>
              </a:rPr>
              <a:t>Using </a:t>
            </a:r>
            <a:r>
              <a:rPr lang="en" sz="1100" b="1" dirty="0">
                <a:solidFill>
                  <a:schemeClr val="dk1"/>
                </a:solidFill>
                <a:latin typeface="Georgia" panose="02040502050405020303" pitchFamily="18" charset="0"/>
                <a:ea typeface="Arial"/>
                <a:cs typeface="Arial"/>
                <a:sym typeface="Arial"/>
              </a:rPr>
              <a:t>graph databases</a:t>
            </a:r>
            <a:r>
              <a:rPr lang="en" sz="1100" dirty="0">
                <a:solidFill>
                  <a:schemeClr val="dk1"/>
                </a:solidFill>
                <a:latin typeface="Georgia" panose="02040502050405020303" pitchFamily="18" charset="0"/>
                <a:ea typeface="Arial"/>
                <a:cs typeface="Arial"/>
                <a:sym typeface="Arial"/>
              </a:rPr>
              <a:t> (Neo4j) and algorithms like </a:t>
            </a:r>
            <a:r>
              <a:rPr lang="en" sz="1100" b="1" dirty="0">
                <a:solidFill>
                  <a:schemeClr val="dk1"/>
                </a:solidFill>
                <a:latin typeface="Georgia" panose="02040502050405020303" pitchFamily="18" charset="0"/>
                <a:ea typeface="Arial"/>
                <a:cs typeface="Arial"/>
                <a:sym typeface="Arial"/>
              </a:rPr>
              <a:t>Degree Centrality</a:t>
            </a:r>
            <a:r>
              <a:rPr lang="en" sz="1100" dirty="0">
                <a:solidFill>
                  <a:schemeClr val="dk1"/>
                </a:solidFill>
                <a:latin typeface="Georgia" panose="02040502050405020303" pitchFamily="18" charset="0"/>
                <a:ea typeface="Arial"/>
                <a:cs typeface="Arial"/>
                <a:sym typeface="Arial"/>
              </a:rPr>
              <a:t>, </a:t>
            </a:r>
            <a:r>
              <a:rPr lang="en" sz="1100" b="1" dirty="0">
                <a:solidFill>
                  <a:schemeClr val="dk1"/>
                </a:solidFill>
                <a:latin typeface="Georgia" panose="02040502050405020303" pitchFamily="18" charset="0"/>
                <a:ea typeface="Arial"/>
                <a:cs typeface="Arial"/>
                <a:sym typeface="Arial"/>
              </a:rPr>
              <a:t>K-Means Clustering</a:t>
            </a:r>
            <a:r>
              <a:rPr lang="en" sz="1100" dirty="0">
                <a:solidFill>
                  <a:schemeClr val="dk1"/>
                </a:solidFill>
                <a:latin typeface="Georgia" panose="02040502050405020303" pitchFamily="18" charset="0"/>
                <a:ea typeface="Arial"/>
                <a:cs typeface="Arial"/>
                <a:sym typeface="Arial"/>
              </a:rPr>
              <a:t>, and </a:t>
            </a:r>
            <a:r>
              <a:rPr lang="en" sz="1100" b="1" dirty="0">
                <a:solidFill>
                  <a:schemeClr val="dk1"/>
                </a:solidFill>
                <a:latin typeface="Georgia" panose="02040502050405020303" pitchFamily="18" charset="0"/>
                <a:ea typeface="Arial"/>
                <a:cs typeface="Arial"/>
                <a:sym typeface="Arial"/>
              </a:rPr>
              <a:t>Louvain Community Detection</a:t>
            </a:r>
            <a:r>
              <a:rPr lang="en" sz="1100" dirty="0">
                <a:solidFill>
                  <a:schemeClr val="dk1"/>
                </a:solidFill>
                <a:latin typeface="Georgia" panose="02040502050405020303" pitchFamily="18" charset="0"/>
                <a:ea typeface="Arial"/>
                <a:cs typeface="Arial"/>
                <a:sym typeface="Arial"/>
              </a:rPr>
              <a:t>, we successfully:</a:t>
            </a:r>
            <a:endParaRPr sz="1100" dirty="0">
              <a:solidFill>
                <a:schemeClr val="dk1"/>
              </a:solidFill>
              <a:latin typeface="Georgia" panose="02040502050405020303" pitchFamily="18" charset="0"/>
              <a:ea typeface="Arial"/>
              <a:cs typeface="Arial"/>
              <a:sym typeface="Arial"/>
            </a:endParaRPr>
          </a:p>
          <a:p>
            <a:pPr marL="914400" lvl="0" indent="0" algn="l" rtl="0">
              <a:spcBef>
                <a:spcPts val="1200"/>
              </a:spcBef>
              <a:spcAft>
                <a:spcPts val="0"/>
              </a:spcAft>
              <a:buClr>
                <a:schemeClr val="dk1"/>
              </a:buClr>
              <a:buSzPts val="1100"/>
              <a:buFont typeface="Arial"/>
              <a:buNone/>
            </a:pPr>
            <a:r>
              <a:rPr lang="en" sz="1000" dirty="0">
                <a:solidFill>
                  <a:schemeClr val="dk1"/>
                </a:solidFill>
                <a:latin typeface="Georgia" panose="02040502050405020303" pitchFamily="18" charset="0"/>
                <a:ea typeface="Courier New"/>
                <a:cs typeface="Courier New"/>
                <a:sym typeface="Courier New"/>
              </a:rPr>
              <a:t>o</a:t>
            </a:r>
            <a:r>
              <a:rPr lang="en" sz="700" dirty="0">
                <a:solidFill>
                  <a:schemeClr val="dk1"/>
                </a:solidFill>
                <a:latin typeface="Georgia" panose="02040502050405020303" pitchFamily="18" charset="0"/>
                <a:ea typeface="Times New Roman"/>
                <a:cs typeface="Times New Roman"/>
                <a:sym typeface="Times New Roman"/>
              </a:rPr>
              <a:t>   </a:t>
            </a:r>
            <a:r>
              <a:rPr lang="en" sz="1100" dirty="0">
                <a:solidFill>
                  <a:schemeClr val="dk1"/>
                </a:solidFill>
                <a:latin typeface="Georgia" panose="02040502050405020303" pitchFamily="18" charset="0"/>
                <a:ea typeface="Arial"/>
                <a:cs typeface="Arial"/>
                <a:sym typeface="Arial"/>
              </a:rPr>
              <a:t>Identified </a:t>
            </a:r>
            <a:r>
              <a:rPr lang="en" sz="1100" b="1" dirty="0">
                <a:solidFill>
                  <a:schemeClr val="dk1"/>
                </a:solidFill>
                <a:latin typeface="Georgia" panose="02040502050405020303" pitchFamily="18" charset="0"/>
                <a:ea typeface="Arial"/>
                <a:cs typeface="Arial"/>
                <a:sym typeface="Arial"/>
              </a:rPr>
              <a:t>suspicious bidding patterns</a:t>
            </a:r>
            <a:endParaRPr lang="en-US" sz="1100" b="1" dirty="0">
              <a:solidFill>
                <a:schemeClr val="dk1"/>
              </a:solidFill>
              <a:latin typeface="Georgia" panose="02040502050405020303" pitchFamily="18" charset="0"/>
              <a:ea typeface="Arial"/>
              <a:cs typeface="Arial"/>
              <a:sym typeface="Arial"/>
            </a:endParaRPr>
          </a:p>
          <a:p>
            <a:pPr marL="914400" lvl="0" indent="0" algn="l" rtl="0">
              <a:spcBef>
                <a:spcPts val="1200"/>
              </a:spcBef>
              <a:spcAft>
                <a:spcPts val="0"/>
              </a:spcAft>
              <a:buClr>
                <a:schemeClr val="dk1"/>
              </a:buClr>
              <a:buSzPts val="1100"/>
              <a:buFont typeface="Arial"/>
              <a:buNone/>
            </a:pPr>
            <a:r>
              <a:rPr lang="en" sz="1000" dirty="0">
                <a:solidFill>
                  <a:schemeClr val="dk1"/>
                </a:solidFill>
                <a:latin typeface="Georgia" panose="02040502050405020303" pitchFamily="18" charset="0"/>
                <a:ea typeface="Courier New"/>
                <a:cs typeface="Courier New"/>
                <a:sym typeface="Courier New"/>
              </a:rPr>
              <a:t>o</a:t>
            </a:r>
            <a:r>
              <a:rPr lang="en" sz="700" dirty="0">
                <a:solidFill>
                  <a:schemeClr val="dk1"/>
                </a:solidFill>
                <a:latin typeface="Georgia" panose="02040502050405020303" pitchFamily="18" charset="0"/>
                <a:ea typeface="Times New Roman"/>
                <a:cs typeface="Times New Roman"/>
                <a:sym typeface="Times New Roman"/>
              </a:rPr>
              <a:t>   </a:t>
            </a:r>
            <a:r>
              <a:rPr lang="en-US" sz="1100" dirty="0">
                <a:solidFill>
                  <a:schemeClr val="dk1"/>
                </a:solidFill>
                <a:latin typeface="Georgia" panose="02040502050405020303" pitchFamily="18" charset="0"/>
                <a:ea typeface="Arial"/>
                <a:cs typeface="Arial"/>
                <a:sym typeface="Arial"/>
              </a:rPr>
              <a:t>Detected </a:t>
            </a:r>
            <a:r>
              <a:rPr lang="en-US" sz="1100" b="1" dirty="0">
                <a:solidFill>
                  <a:schemeClr val="dk1"/>
                </a:solidFill>
                <a:latin typeface="Georgia" panose="02040502050405020303" pitchFamily="18" charset="0"/>
                <a:ea typeface="Arial"/>
                <a:cs typeface="Arial"/>
                <a:sym typeface="Arial"/>
              </a:rPr>
              <a:t>collusive rings</a:t>
            </a:r>
            <a:r>
              <a:rPr lang="en-US" sz="1100" dirty="0">
                <a:solidFill>
                  <a:schemeClr val="dk1"/>
                </a:solidFill>
                <a:latin typeface="Georgia" panose="02040502050405020303" pitchFamily="18" charset="0"/>
                <a:ea typeface="Arial"/>
                <a:cs typeface="Arial"/>
                <a:sym typeface="Arial"/>
              </a:rPr>
              <a:t> among bidders</a:t>
            </a:r>
          </a:p>
          <a:p>
            <a:pPr marL="914400" lvl="0" indent="0" algn="l" rtl="0">
              <a:spcBef>
                <a:spcPts val="1200"/>
              </a:spcBef>
              <a:spcAft>
                <a:spcPts val="0"/>
              </a:spcAft>
              <a:buClr>
                <a:schemeClr val="dk1"/>
              </a:buClr>
              <a:buSzPts val="1100"/>
              <a:buFont typeface="Arial"/>
              <a:buNone/>
            </a:pPr>
            <a:r>
              <a:rPr lang="en" sz="1000" dirty="0">
                <a:solidFill>
                  <a:schemeClr val="dk1"/>
                </a:solidFill>
                <a:latin typeface="Georgia" panose="02040502050405020303" pitchFamily="18" charset="0"/>
                <a:ea typeface="Courier New"/>
                <a:cs typeface="Courier New"/>
                <a:sym typeface="Courier New"/>
              </a:rPr>
              <a:t>o</a:t>
            </a:r>
            <a:r>
              <a:rPr lang="en" sz="700" dirty="0">
                <a:solidFill>
                  <a:schemeClr val="dk1"/>
                </a:solidFill>
                <a:latin typeface="Georgia" panose="02040502050405020303" pitchFamily="18" charset="0"/>
                <a:ea typeface="Times New Roman"/>
                <a:cs typeface="Times New Roman"/>
                <a:sym typeface="Times New Roman"/>
              </a:rPr>
              <a:t>   </a:t>
            </a:r>
            <a:r>
              <a:rPr lang="en" sz="1100" dirty="0">
                <a:solidFill>
                  <a:schemeClr val="dk1"/>
                </a:solidFill>
                <a:latin typeface="Georgia" panose="02040502050405020303" pitchFamily="18" charset="0"/>
                <a:ea typeface="Arial"/>
                <a:cs typeface="Arial"/>
                <a:sym typeface="Arial"/>
              </a:rPr>
              <a:t>Flagged high-risk </a:t>
            </a:r>
            <a:r>
              <a:rPr lang="en" sz="1100" b="1" dirty="0">
                <a:solidFill>
                  <a:schemeClr val="dk1"/>
                </a:solidFill>
                <a:latin typeface="Georgia" panose="02040502050405020303" pitchFamily="18" charset="0"/>
                <a:ea typeface="Arial"/>
                <a:cs typeface="Arial"/>
                <a:sym typeface="Arial"/>
              </a:rPr>
              <a:t>non-winning, high-activity</a:t>
            </a:r>
            <a:r>
              <a:rPr lang="en" sz="1100" dirty="0">
                <a:solidFill>
                  <a:schemeClr val="dk1"/>
                </a:solidFill>
                <a:latin typeface="Georgia" panose="02040502050405020303" pitchFamily="18" charset="0"/>
                <a:ea typeface="Arial"/>
                <a:cs typeface="Arial"/>
                <a:sym typeface="Arial"/>
              </a:rPr>
              <a:t> participants</a:t>
            </a:r>
            <a:endParaRPr sz="1100" dirty="0">
              <a:solidFill>
                <a:schemeClr val="dk1"/>
              </a:solidFill>
              <a:latin typeface="Georgia" panose="02040502050405020303" pitchFamily="18" charset="0"/>
              <a:ea typeface="Arial"/>
              <a:cs typeface="Arial"/>
              <a:sym typeface="Arial"/>
            </a:endParaRPr>
          </a:p>
          <a:p>
            <a:pPr marL="457200" lvl="0" indent="-298450" algn="l" rtl="0">
              <a:lnSpc>
                <a:spcPct val="150000"/>
              </a:lnSpc>
              <a:spcBef>
                <a:spcPts val="1200"/>
              </a:spcBef>
              <a:spcAft>
                <a:spcPts val="0"/>
              </a:spcAft>
              <a:buClr>
                <a:schemeClr val="dk1"/>
              </a:buClr>
              <a:buSzPts val="1100"/>
              <a:buFont typeface="Arial"/>
              <a:buChar char="●"/>
            </a:pPr>
            <a:r>
              <a:rPr lang="en" sz="1100" b="1" dirty="0">
                <a:solidFill>
                  <a:schemeClr val="dk1"/>
                </a:solidFill>
                <a:latin typeface="Georgia" panose="02040502050405020303" pitchFamily="18" charset="0"/>
                <a:ea typeface="Arial"/>
                <a:cs typeface="Arial"/>
                <a:sym typeface="Arial"/>
              </a:rPr>
              <a:t>MongoDB</a:t>
            </a:r>
            <a:r>
              <a:rPr lang="en" sz="1100" dirty="0">
                <a:solidFill>
                  <a:schemeClr val="dk1"/>
                </a:solidFill>
                <a:latin typeface="Georgia" panose="02040502050405020303" pitchFamily="18" charset="0"/>
                <a:ea typeface="Arial"/>
                <a:cs typeface="Arial"/>
                <a:sym typeface="Arial"/>
              </a:rPr>
              <a:t> enabled flexible storage and analysis of diverse, evolving auction metadata.</a:t>
            </a:r>
            <a:endParaRPr sz="1100" dirty="0">
              <a:solidFill>
                <a:schemeClr val="dk1"/>
              </a:solidFill>
              <a:latin typeface="Georgia" panose="02040502050405020303" pitchFamily="18" charset="0"/>
              <a:ea typeface="Arial"/>
              <a:cs typeface="Arial"/>
              <a:sym typeface="Arial"/>
            </a:endParaRPr>
          </a:p>
          <a:p>
            <a:pPr marL="457200" lvl="0" indent="-298450" algn="l" rtl="0">
              <a:lnSpc>
                <a:spcPct val="150000"/>
              </a:lnSpc>
              <a:spcBef>
                <a:spcPts val="0"/>
              </a:spcBef>
              <a:spcAft>
                <a:spcPts val="0"/>
              </a:spcAft>
              <a:buClr>
                <a:schemeClr val="dk1"/>
              </a:buClr>
              <a:buSzPts val="1100"/>
              <a:buFont typeface="Arial"/>
              <a:buChar char="●"/>
            </a:pPr>
            <a:r>
              <a:rPr lang="en" sz="1100" b="1" dirty="0">
                <a:solidFill>
                  <a:schemeClr val="dk1"/>
                </a:solidFill>
                <a:latin typeface="Georgia" panose="02040502050405020303" pitchFamily="18" charset="0"/>
                <a:ea typeface="Arial"/>
                <a:cs typeface="Arial"/>
                <a:sym typeface="Arial"/>
              </a:rPr>
              <a:t>Redis</a:t>
            </a:r>
            <a:r>
              <a:rPr lang="en" sz="1100" dirty="0">
                <a:solidFill>
                  <a:schemeClr val="dk1"/>
                </a:solidFill>
                <a:latin typeface="Georgia" panose="02040502050405020303" pitchFamily="18" charset="0"/>
                <a:ea typeface="Arial"/>
                <a:cs typeface="Arial"/>
                <a:sym typeface="Arial"/>
              </a:rPr>
              <a:t> powered </a:t>
            </a:r>
            <a:r>
              <a:rPr lang="en" sz="1100" b="1" dirty="0">
                <a:solidFill>
                  <a:schemeClr val="dk1"/>
                </a:solidFill>
                <a:latin typeface="Georgia" panose="02040502050405020303" pitchFamily="18" charset="0"/>
                <a:ea typeface="Arial"/>
                <a:cs typeface="Arial"/>
                <a:sym typeface="Arial"/>
              </a:rPr>
              <a:t>real-time fraud tracking</a:t>
            </a:r>
            <a:r>
              <a:rPr lang="en" sz="1100" dirty="0">
                <a:solidFill>
                  <a:schemeClr val="dk1"/>
                </a:solidFill>
                <a:latin typeface="Georgia" panose="02040502050405020303" pitchFamily="18" charset="0"/>
                <a:ea typeface="Arial"/>
                <a:cs typeface="Arial"/>
                <a:sym typeface="Arial"/>
              </a:rPr>
              <a:t>, supporting live bid monitoring and prevention of race conditions.</a:t>
            </a:r>
            <a:endParaRPr sz="1100" dirty="0">
              <a:solidFill>
                <a:schemeClr val="dk1"/>
              </a:solidFill>
              <a:latin typeface="Georgia" panose="02040502050405020303" pitchFamily="18" charset="0"/>
              <a:ea typeface="Arial"/>
              <a:cs typeface="Arial"/>
              <a:sym typeface="Arial"/>
            </a:endParaRPr>
          </a:p>
          <a:p>
            <a:pPr marL="457200" lvl="0" indent="-298450" algn="l" rtl="0">
              <a:lnSpc>
                <a:spcPct val="150000"/>
              </a:lnSpc>
              <a:spcBef>
                <a:spcPts val="0"/>
              </a:spcBef>
              <a:spcAft>
                <a:spcPts val="0"/>
              </a:spcAft>
              <a:buClr>
                <a:schemeClr val="dk1"/>
              </a:buClr>
              <a:buSzPts val="1100"/>
              <a:buFont typeface="Arial"/>
              <a:buChar char="●"/>
            </a:pPr>
            <a:r>
              <a:rPr lang="en" sz="1100" b="1" dirty="0">
                <a:solidFill>
                  <a:schemeClr val="dk1"/>
                </a:solidFill>
                <a:latin typeface="Georgia" panose="02040502050405020303" pitchFamily="18" charset="0"/>
                <a:ea typeface="Arial"/>
                <a:cs typeface="Arial"/>
                <a:sym typeface="Arial"/>
              </a:rPr>
              <a:t>Relational databases</a:t>
            </a:r>
            <a:r>
              <a:rPr lang="en" sz="1100" dirty="0">
                <a:solidFill>
                  <a:schemeClr val="dk1"/>
                </a:solidFill>
                <a:latin typeface="Georgia" panose="02040502050405020303" pitchFamily="18" charset="0"/>
                <a:ea typeface="Arial"/>
                <a:cs typeface="Arial"/>
                <a:sym typeface="Arial"/>
              </a:rPr>
              <a:t> were shown to be less effective due to </a:t>
            </a:r>
            <a:r>
              <a:rPr lang="en" sz="1100" b="1" dirty="0">
                <a:solidFill>
                  <a:schemeClr val="dk1"/>
                </a:solidFill>
                <a:latin typeface="Georgia" panose="02040502050405020303" pitchFamily="18" charset="0"/>
                <a:ea typeface="Arial"/>
                <a:cs typeface="Arial"/>
                <a:sym typeface="Arial"/>
              </a:rPr>
              <a:t>schema rigidity</a:t>
            </a:r>
            <a:r>
              <a:rPr lang="en" sz="1100" dirty="0">
                <a:solidFill>
                  <a:schemeClr val="dk1"/>
                </a:solidFill>
                <a:latin typeface="Georgia" panose="02040502050405020303" pitchFamily="18" charset="0"/>
                <a:ea typeface="Arial"/>
                <a:cs typeface="Arial"/>
                <a:sym typeface="Arial"/>
              </a:rPr>
              <a:t>, </a:t>
            </a:r>
            <a:r>
              <a:rPr lang="en" sz="1100" b="1" dirty="0">
                <a:solidFill>
                  <a:schemeClr val="dk1"/>
                </a:solidFill>
                <a:latin typeface="Georgia" panose="02040502050405020303" pitchFamily="18" charset="0"/>
                <a:ea typeface="Arial"/>
                <a:cs typeface="Arial"/>
                <a:sym typeface="Arial"/>
              </a:rPr>
              <a:t>poor concurrency support</a:t>
            </a:r>
            <a:r>
              <a:rPr lang="en" sz="1100" dirty="0">
                <a:solidFill>
                  <a:schemeClr val="dk1"/>
                </a:solidFill>
                <a:latin typeface="Georgia" panose="02040502050405020303" pitchFamily="18" charset="0"/>
                <a:ea typeface="Arial"/>
                <a:cs typeface="Arial"/>
                <a:sym typeface="Arial"/>
              </a:rPr>
              <a:t>, and </a:t>
            </a:r>
            <a:r>
              <a:rPr lang="en" sz="1100" b="1" dirty="0">
                <a:solidFill>
                  <a:schemeClr val="dk1"/>
                </a:solidFill>
                <a:latin typeface="Georgia" panose="02040502050405020303" pitchFamily="18" charset="0"/>
                <a:ea typeface="Arial"/>
                <a:cs typeface="Arial"/>
                <a:sym typeface="Arial"/>
              </a:rPr>
              <a:t>limited scalability</a:t>
            </a:r>
            <a:r>
              <a:rPr lang="en" sz="1100" dirty="0">
                <a:solidFill>
                  <a:schemeClr val="dk1"/>
                </a:solidFill>
                <a:latin typeface="Georgia" panose="02040502050405020303" pitchFamily="18" charset="0"/>
                <a:ea typeface="Arial"/>
                <a:cs typeface="Arial"/>
                <a:sym typeface="Arial"/>
              </a:rPr>
              <a:t> for this use case.</a:t>
            </a:r>
            <a:endParaRPr sz="1100" dirty="0">
              <a:solidFill>
                <a:schemeClr val="dk1"/>
              </a:solidFill>
              <a:latin typeface="Georgia" panose="02040502050405020303" pitchFamily="18" charset="0"/>
              <a:ea typeface="Arial"/>
              <a:cs typeface="Arial"/>
              <a:sym typeface="Arial"/>
            </a:endParaRPr>
          </a:p>
          <a:p>
            <a:pPr marL="0" lvl="0" indent="0" algn="l" rtl="0">
              <a:lnSpc>
                <a:spcPct val="100000"/>
              </a:lnSpc>
              <a:spcBef>
                <a:spcPts val="120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457200" y="92514"/>
            <a:ext cx="7766100" cy="862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b="1">
                <a:solidFill>
                  <a:srgbClr val="005493"/>
                </a:solidFill>
              </a:rPr>
              <a:t>Topic of Interest &amp; Relevance</a:t>
            </a:r>
            <a:endParaRPr b="1">
              <a:solidFill>
                <a:srgbClr val="005493"/>
              </a:solidFill>
            </a:endParaRPr>
          </a:p>
        </p:txBody>
      </p:sp>
      <p:sp>
        <p:nvSpPr>
          <p:cNvPr id="102" name="Google Shape;102;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sp>
        <p:nvSpPr>
          <p:cNvPr id="103" name="Google Shape;103;p21"/>
          <p:cNvSpPr txBox="1">
            <a:spLocks noGrp="1"/>
          </p:cNvSpPr>
          <p:nvPr>
            <p:ph type="body" idx="1"/>
          </p:nvPr>
        </p:nvSpPr>
        <p:spPr>
          <a:xfrm>
            <a:off x="469950" y="848500"/>
            <a:ext cx="8162400" cy="2374200"/>
          </a:xfrm>
          <a:prstGeom prst="rect">
            <a:avLst/>
          </a:prstGeom>
          <a:noFill/>
          <a:ln>
            <a:noFill/>
          </a:ln>
        </p:spPr>
        <p:txBody>
          <a:bodyPr spcFirstLastPara="1" wrap="square" lIns="91425" tIns="45700" rIns="91425" bIns="45700" anchor="t" anchorCtr="0">
            <a:noAutofit/>
          </a:bodyPr>
          <a:lstStyle/>
          <a:p>
            <a:pPr marL="285750" lvl="0" indent="-266700" algn="just" rtl="0">
              <a:lnSpc>
                <a:spcPct val="115000"/>
              </a:lnSpc>
              <a:spcBef>
                <a:spcPts val="0"/>
              </a:spcBef>
              <a:spcAft>
                <a:spcPts val="0"/>
              </a:spcAft>
              <a:buClr>
                <a:schemeClr val="dk1"/>
              </a:buClr>
              <a:buSzPts val="800"/>
              <a:buFont typeface="Noto Sans Symbols"/>
              <a:buChar char="▪"/>
            </a:pPr>
            <a:r>
              <a:rPr lang="en" sz="1300" b="1">
                <a:solidFill>
                  <a:srgbClr val="005493"/>
                </a:solidFill>
                <a:latin typeface="Georgia"/>
                <a:ea typeface="Georgia"/>
                <a:cs typeface="Georgia"/>
                <a:sym typeface="Georgia"/>
              </a:rPr>
              <a:t>The Challenge</a:t>
            </a:r>
            <a:r>
              <a:rPr lang="en" sz="1300">
                <a:solidFill>
                  <a:srgbClr val="005493"/>
                </a:solidFill>
                <a:latin typeface="Georgia"/>
                <a:ea typeface="Georgia"/>
                <a:cs typeface="Georgia"/>
                <a:sym typeface="Georgia"/>
              </a:rPr>
              <a:t>: </a:t>
            </a:r>
            <a:r>
              <a:rPr lang="en" sz="1300">
                <a:solidFill>
                  <a:schemeClr val="dk1"/>
                </a:solidFill>
                <a:latin typeface="Georgia"/>
                <a:ea typeface="Georgia"/>
                <a:cs typeface="Georgia"/>
                <a:sym typeface="Georgia"/>
              </a:rPr>
              <a:t>Online auction platforms face significant threats from sophisticated fraud schemes, particularly shill bidding rings that artificially inflate prices and undermine marketplace integrity.</a:t>
            </a:r>
            <a:endParaRPr sz="1100"/>
          </a:p>
          <a:p>
            <a:pPr marL="0" lvl="0" indent="0" algn="just" rtl="0">
              <a:lnSpc>
                <a:spcPct val="115000"/>
              </a:lnSpc>
              <a:spcBef>
                <a:spcPts val="0"/>
              </a:spcBef>
              <a:spcAft>
                <a:spcPts val="0"/>
              </a:spcAft>
              <a:buClr>
                <a:schemeClr val="dk1"/>
              </a:buClr>
              <a:buSzPts val="1100"/>
              <a:buNone/>
            </a:pPr>
            <a:endParaRPr sz="1300">
              <a:solidFill>
                <a:schemeClr val="dk1"/>
              </a:solidFill>
              <a:latin typeface="Georgia"/>
              <a:ea typeface="Georgia"/>
              <a:cs typeface="Georgia"/>
              <a:sym typeface="Georgia"/>
            </a:endParaRPr>
          </a:p>
          <a:p>
            <a:pPr marL="285750" lvl="0" indent="-266700" algn="just" rtl="0">
              <a:lnSpc>
                <a:spcPct val="115000"/>
              </a:lnSpc>
              <a:spcBef>
                <a:spcPts val="0"/>
              </a:spcBef>
              <a:spcAft>
                <a:spcPts val="0"/>
              </a:spcAft>
              <a:buClr>
                <a:schemeClr val="dk1"/>
              </a:buClr>
              <a:buSzPts val="800"/>
              <a:buFont typeface="Noto Sans Symbols"/>
              <a:buChar char="▪"/>
            </a:pPr>
            <a:r>
              <a:rPr lang="en" sz="1300" b="1">
                <a:solidFill>
                  <a:srgbClr val="005493"/>
                </a:solidFill>
                <a:latin typeface="Georgia"/>
                <a:ea typeface="Georgia"/>
                <a:cs typeface="Georgia"/>
                <a:sym typeface="Georgia"/>
              </a:rPr>
              <a:t>Traditional Limitations</a:t>
            </a:r>
            <a:r>
              <a:rPr lang="en" sz="1300">
                <a:solidFill>
                  <a:srgbClr val="005493"/>
                </a:solidFill>
                <a:latin typeface="Georgia"/>
                <a:ea typeface="Georgia"/>
                <a:cs typeface="Georgia"/>
                <a:sym typeface="Georgia"/>
              </a:rPr>
              <a:t>: </a:t>
            </a:r>
            <a:r>
              <a:rPr lang="en" sz="1300">
                <a:solidFill>
                  <a:schemeClr val="dk1"/>
                </a:solidFill>
                <a:latin typeface="Georgia"/>
                <a:ea typeface="Georgia"/>
                <a:cs typeface="Georgia"/>
                <a:sym typeface="Georgia"/>
              </a:rPr>
              <a:t>Relational databases struggle to efficiently analyze the complex interconnected relationships that reveal collusive bidding networks.</a:t>
            </a:r>
            <a:endParaRPr sz="1100"/>
          </a:p>
          <a:p>
            <a:pPr marL="285750" lvl="0" indent="-215900" algn="just" rtl="0">
              <a:lnSpc>
                <a:spcPct val="115000"/>
              </a:lnSpc>
              <a:spcBef>
                <a:spcPts val="0"/>
              </a:spcBef>
              <a:spcAft>
                <a:spcPts val="0"/>
              </a:spcAft>
              <a:buClr>
                <a:schemeClr val="dk1"/>
              </a:buClr>
              <a:buSzPts val="1100"/>
              <a:buFont typeface="Noto Sans Symbols"/>
              <a:buNone/>
            </a:pPr>
            <a:endParaRPr sz="1300">
              <a:solidFill>
                <a:schemeClr val="dk1"/>
              </a:solidFill>
              <a:latin typeface="Georgia"/>
              <a:ea typeface="Georgia"/>
              <a:cs typeface="Georgia"/>
              <a:sym typeface="Georgia"/>
            </a:endParaRPr>
          </a:p>
          <a:p>
            <a:pPr marL="285750" lvl="0" indent="-285750" algn="just" rtl="0">
              <a:lnSpc>
                <a:spcPct val="115000"/>
              </a:lnSpc>
              <a:spcBef>
                <a:spcPts val="0"/>
              </a:spcBef>
              <a:spcAft>
                <a:spcPts val="0"/>
              </a:spcAft>
              <a:buClr>
                <a:schemeClr val="dk1"/>
              </a:buClr>
              <a:buSzPts val="1100"/>
              <a:buFont typeface="Noto Sans Symbols"/>
              <a:buChar char="▪"/>
            </a:pPr>
            <a:r>
              <a:rPr lang="en" sz="1300" b="1" i="0" u="none" strike="noStrike">
                <a:solidFill>
                  <a:srgbClr val="005493"/>
                </a:solidFill>
                <a:latin typeface="Georgia"/>
                <a:ea typeface="Georgia"/>
                <a:cs typeface="Georgia"/>
                <a:sym typeface="Georgia"/>
              </a:rPr>
              <a:t>Why Neo4j?</a:t>
            </a:r>
            <a:r>
              <a:rPr lang="en" sz="1300" b="0" i="0" u="none" strike="noStrike">
                <a:solidFill>
                  <a:srgbClr val="005493"/>
                </a:solidFill>
                <a:latin typeface="Georgia"/>
                <a:ea typeface="Georgia"/>
                <a:cs typeface="Georgia"/>
                <a:sym typeface="Georgia"/>
              </a:rPr>
              <a:t>: </a:t>
            </a:r>
            <a:r>
              <a:rPr lang="en" sz="1300" b="0" i="0" u="none" strike="noStrike">
                <a:solidFill>
                  <a:srgbClr val="000000"/>
                </a:solidFill>
                <a:latin typeface="Georgia"/>
                <a:ea typeface="Georgia"/>
                <a:cs typeface="Georgia"/>
                <a:sym typeface="Georgia"/>
              </a:rPr>
              <a:t>Neo4j is a leading NoSQL graph database designed specifically to store and process connected data, making it ideal for our project because its native graph structure excels at uncovering </a:t>
            </a:r>
            <a:r>
              <a:rPr lang="en" sz="1300" b="0" i="0" u="none" strike="noStrike">
                <a:solidFill>
                  <a:srgbClr val="005493"/>
                </a:solidFill>
                <a:latin typeface="Georgia"/>
                <a:ea typeface="Georgia"/>
                <a:cs typeface="Georgia"/>
                <a:sym typeface="Georgia"/>
              </a:rPr>
              <a:t>hidden relationships </a:t>
            </a:r>
            <a:r>
              <a:rPr lang="en" sz="1300" b="0" i="0" u="none" strike="noStrike">
                <a:solidFill>
                  <a:srgbClr val="000000"/>
                </a:solidFill>
                <a:latin typeface="Georgia"/>
                <a:ea typeface="Georgia"/>
                <a:cs typeface="Georgia"/>
                <a:sym typeface="Georgia"/>
              </a:rPr>
              <a:t>and </a:t>
            </a:r>
            <a:r>
              <a:rPr lang="en" sz="1300" b="0" i="0" u="none" strike="noStrike">
                <a:solidFill>
                  <a:srgbClr val="005493"/>
                </a:solidFill>
                <a:latin typeface="Georgia"/>
                <a:ea typeface="Georgia"/>
                <a:cs typeface="Georgia"/>
                <a:sym typeface="Georgia"/>
              </a:rPr>
              <a:t>suspicious patterns</a:t>
            </a:r>
            <a:r>
              <a:rPr lang="en" sz="1300" b="0" i="0" u="none" strike="noStrike">
                <a:solidFill>
                  <a:srgbClr val="000000"/>
                </a:solidFill>
                <a:latin typeface="Georgia"/>
                <a:ea typeface="Georgia"/>
                <a:cs typeface="Georgia"/>
                <a:sym typeface="Georgia"/>
              </a:rPr>
              <a:t> in auction networks where connections between entities </a:t>
            </a:r>
            <a:r>
              <a:rPr lang="en" sz="1300" b="0" i="0" u="none" strike="noStrike">
                <a:solidFill>
                  <a:srgbClr val="005493"/>
                </a:solidFill>
                <a:latin typeface="Georgia"/>
                <a:ea typeface="Georgia"/>
                <a:cs typeface="Georgia"/>
                <a:sym typeface="Georgia"/>
              </a:rPr>
              <a:t>reveal fraudulent activity</a:t>
            </a:r>
            <a:r>
              <a:rPr lang="en" sz="1700" b="0" i="0" u="none" strike="noStrike">
                <a:solidFill>
                  <a:srgbClr val="000000"/>
                </a:solidFill>
                <a:latin typeface="Georgia"/>
                <a:ea typeface="Georgia"/>
                <a:cs typeface="Georgia"/>
                <a:sym typeface="Georgia"/>
              </a:rPr>
              <a:t>.</a:t>
            </a:r>
            <a:endParaRPr sz="1100"/>
          </a:p>
          <a:p>
            <a:pPr marL="285750" lvl="0" indent="-215900" algn="just" rtl="0">
              <a:lnSpc>
                <a:spcPct val="115000"/>
              </a:lnSpc>
              <a:spcBef>
                <a:spcPts val="0"/>
              </a:spcBef>
              <a:spcAft>
                <a:spcPts val="0"/>
              </a:spcAft>
              <a:buClr>
                <a:schemeClr val="dk1"/>
              </a:buClr>
              <a:buSzPts val="1100"/>
              <a:buFont typeface="Noto Sans Symbols"/>
              <a:buNone/>
            </a:pPr>
            <a:endParaRPr sz="1700" b="0" i="0" u="none" strike="noStrike">
              <a:solidFill>
                <a:srgbClr val="000000"/>
              </a:solidFill>
              <a:latin typeface="Georgia"/>
              <a:ea typeface="Georgia"/>
              <a:cs typeface="Georgia"/>
              <a:sym typeface="Georgia"/>
            </a:endParaRPr>
          </a:p>
          <a:p>
            <a:pPr marL="285750" lvl="0" indent="-266700" algn="just" rtl="0">
              <a:lnSpc>
                <a:spcPct val="115000"/>
              </a:lnSpc>
              <a:spcBef>
                <a:spcPts val="0"/>
              </a:spcBef>
              <a:spcAft>
                <a:spcPts val="0"/>
              </a:spcAft>
              <a:buClr>
                <a:schemeClr val="dk1"/>
              </a:buClr>
              <a:buSzPts val="800"/>
              <a:buFont typeface="Noto Sans Symbols"/>
              <a:buChar char="▪"/>
            </a:pPr>
            <a:r>
              <a:rPr lang="en" sz="1300" b="1">
                <a:solidFill>
                  <a:srgbClr val="005493"/>
                </a:solidFill>
                <a:latin typeface="Georgia"/>
                <a:ea typeface="Georgia"/>
                <a:cs typeface="Georgia"/>
                <a:sym typeface="Georgia"/>
              </a:rPr>
              <a:t>Our Approach</a:t>
            </a:r>
            <a:r>
              <a:rPr lang="en" sz="1300">
                <a:solidFill>
                  <a:srgbClr val="005493"/>
                </a:solidFill>
                <a:latin typeface="Georgia"/>
                <a:ea typeface="Georgia"/>
                <a:cs typeface="Georgia"/>
                <a:sym typeface="Georgia"/>
              </a:rPr>
              <a:t>: </a:t>
            </a:r>
            <a:r>
              <a:rPr lang="en" sz="1300">
                <a:solidFill>
                  <a:schemeClr val="dk1"/>
                </a:solidFill>
                <a:latin typeface="Georgia"/>
                <a:ea typeface="Georgia"/>
                <a:cs typeface="Georgia"/>
                <a:sym typeface="Georgia"/>
              </a:rPr>
              <a:t>Leveraging Neo4j graph database capabilities to model and analyze the intricate relationships between bidders and auction activities.</a:t>
            </a:r>
            <a:endParaRPr sz="1300">
              <a:solidFill>
                <a:schemeClr val="dk1"/>
              </a:solidFill>
              <a:latin typeface="Georgia"/>
              <a:ea typeface="Georgia"/>
              <a:cs typeface="Georgia"/>
              <a:sym typeface="Georgia"/>
            </a:endParaRPr>
          </a:p>
        </p:txBody>
      </p:sp>
      <p:pic>
        <p:nvPicPr>
          <p:cNvPr id="104" name="Google Shape;104;p21"/>
          <p:cNvPicPr preferRelativeResize="0"/>
          <p:nvPr/>
        </p:nvPicPr>
        <p:blipFill rotWithShape="1">
          <a:blip r:embed="rId3">
            <a:alphaModFix/>
          </a:blip>
          <a:srcRect/>
          <a:stretch/>
        </p:blipFill>
        <p:spPr>
          <a:xfrm>
            <a:off x="6382130" y="3926225"/>
            <a:ext cx="1463794" cy="48402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0"/>
          <p:cNvSpPr txBox="1">
            <a:spLocks noGrp="1"/>
          </p:cNvSpPr>
          <p:nvPr>
            <p:ph type="title"/>
          </p:nvPr>
        </p:nvSpPr>
        <p:spPr>
          <a:xfrm>
            <a:off x="457200" y="3"/>
            <a:ext cx="7766100" cy="862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b="1">
                <a:solidFill>
                  <a:srgbClr val="005493"/>
                </a:solidFill>
              </a:rPr>
              <a:t>Limitations and Future Research</a:t>
            </a:r>
            <a:endParaRPr b="1">
              <a:solidFill>
                <a:srgbClr val="005493"/>
              </a:solidFill>
            </a:endParaRPr>
          </a:p>
        </p:txBody>
      </p:sp>
      <p:sp>
        <p:nvSpPr>
          <p:cNvPr id="279" name="Google Shape;279;p40"/>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20</a:t>
            </a:fld>
            <a:endParaRPr/>
          </a:p>
        </p:txBody>
      </p:sp>
      <p:sp>
        <p:nvSpPr>
          <p:cNvPr id="280" name="Google Shape;280;p40"/>
          <p:cNvSpPr txBox="1">
            <a:spLocks noGrp="1"/>
          </p:cNvSpPr>
          <p:nvPr>
            <p:ph type="body" idx="1"/>
          </p:nvPr>
        </p:nvSpPr>
        <p:spPr>
          <a:xfrm>
            <a:off x="783795" y="581185"/>
            <a:ext cx="6723205" cy="3727646"/>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b="1" dirty="0">
                <a:solidFill>
                  <a:schemeClr val="dk1"/>
                </a:solidFill>
                <a:latin typeface="Georgia"/>
                <a:ea typeface="Georgia"/>
                <a:cs typeface="Georgia"/>
                <a:sym typeface="Georgia"/>
              </a:rPr>
              <a:t>Limitations:</a:t>
            </a:r>
            <a:endParaRPr sz="1200" b="1" dirty="0">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r>
              <a:rPr lang="en" sz="1200" dirty="0">
                <a:solidFill>
                  <a:schemeClr val="dk1"/>
                </a:solidFill>
                <a:latin typeface="Georgia"/>
                <a:ea typeface="Georgia"/>
                <a:cs typeface="Georgia"/>
                <a:sym typeface="Georgia"/>
              </a:rPr>
              <a:t>❌ No auction price or bid amount data — limits financial impact analysis</a:t>
            </a:r>
            <a:endParaRPr sz="1200" dirty="0">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r>
              <a:rPr lang="en" sz="1200" dirty="0">
                <a:solidFill>
                  <a:schemeClr val="dk1"/>
                </a:solidFill>
                <a:latin typeface="Georgia"/>
                <a:ea typeface="Georgia"/>
                <a:cs typeface="Georgia"/>
                <a:sym typeface="Georgia"/>
              </a:rPr>
              <a:t>❌ Simulated dataset — lacks real-world complexity or behavioral noise</a:t>
            </a:r>
            <a:endParaRPr sz="1200" dirty="0">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r>
              <a:rPr lang="en" sz="1200" dirty="0">
                <a:solidFill>
                  <a:schemeClr val="dk1"/>
                </a:solidFill>
                <a:latin typeface="Georgia"/>
                <a:ea typeface="Georgia"/>
                <a:cs typeface="Georgia"/>
                <a:sym typeface="Georgia"/>
              </a:rPr>
              <a:t>❌ No seller information — cannot detect collusion with sellers</a:t>
            </a:r>
            <a:endParaRPr sz="1200" dirty="0">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r>
              <a:rPr lang="en" sz="1200" dirty="0">
                <a:solidFill>
                  <a:schemeClr val="dk1"/>
                </a:solidFill>
                <a:latin typeface="Georgia"/>
                <a:ea typeface="Georgia"/>
                <a:cs typeface="Georgia"/>
                <a:sym typeface="Georgia"/>
              </a:rPr>
              <a:t>❌ Known shill bidders manually assigned — no historical fraud labels</a:t>
            </a:r>
            <a:endParaRPr sz="1200" dirty="0">
              <a:solidFill>
                <a:schemeClr val="dk1"/>
              </a:solidFill>
              <a:latin typeface="Georgia"/>
              <a:ea typeface="Georgia"/>
              <a:cs typeface="Georgia"/>
              <a:sym typeface="Georgia"/>
            </a:endParaRPr>
          </a:p>
          <a:p>
            <a:pPr marL="0" lvl="0" indent="0" algn="l" rtl="0">
              <a:lnSpc>
                <a:spcPct val="115000"/>
              </a:lnSpc>
              <a:spcBef>
                <a:spcPts val="1200"/>
              </a:spcBef>
              <a:spcAft>
                <a:spcPts val="0"/>
              </a:spcAft>
              <a:buClr>
                <a:schemeClr val="dk1"/>
              </a:buClr>
              <a:buSzPts val="1100"/>
              <a:buFont typeface="Arial"/>
              <a:buNone/>
            </a:pPr>
            <a:r>
              <a:rPr lang="en" sz="1200" b="1" dirty="0">
                <a:solidFill>
                  <a:schemeClr val="dk1"/>
                </a:solidFill>
                <a:latin typeface="Georgia"/>
                <a:ea typeface="Georgia"/>
                <a:cs typeface="Georgia"/>
                <a:sym typeface="Georgia"/>
              </a:rPr>
              <a:t>Future Research:</a:t>
            </a:r>
            <a:endParaRPr sz="1200" b="1" dirty="0">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r>
              <a:rPr lang="en" sz="1200" dirty="0">
                <a:solidFill>
                  <a:schemeClr val="dk1"/>
                </a:solidFill>
                <a:latin typeface="Georgia"/>
                <a:ea typeface="Georgia"/>
                <a:cs typeface="Georgia"/>
                <a:sym typeface="Georgia"/>
              </a:rPr>
              <a:t>📈 Incorporate price and bid increment data to assess manipulation severity</a:t>
            </a:r>
            <a:endParaRPr sz="1200" dirty="0">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r>
              <a:rPr lang="en" sz="1200" dirty="0">
                <a:solidFill>
                  <a:schemeClr val="dk1"/>
                </a:solidFill>
                <a:latin typeface="Georgia"/>
                <a:ea typeface="Georgia"/>
                <a:cs typeface="Georgia"/>
                <a:sym typeface="Georgia"/>
              </a:rPr>
              <a:t>🔄 Use real auction datasets (e.g., eBay, </a:t>
            </a:r>
            <a:r>
              <a:rPr lang="en" sz="1200" dirty="0" err="1">
                <a:solidFill>
                  <a:schemeClr val="dk1"/>
                </a:solidFill>
                <a:latin typeface="Georgia"/>
                <a:ea typeface="Georgia"/>
                <a:cs typeface="Georgia"/>
                <a:sym typeface="Georgia"/>
              </a:rPr>
              <a:t>etsy</a:t>
            </a:r>
            <a:r>
              <a:rPr lang="en" sz="1200" dirty="0">
                <a:solidFill>
                  <a:schemeClr val="dk1"/>
                </a:solidFill>
                <a:latin typeface="Georgia"/>
                <a:ea typeface="Georgia"/>
                <a:cs typeface="Georgia"/>
                <a:sym typeface="Georgia"/>
              </a:rPr>
              <a:t>) for validation</a:t>
            </a:r>
            <a:endParaRPr sz="1200" dirty="0">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r>
              <a:rPr lang="en" sz="1200" dirty="0">
                <a:solidFill>
                  <a:schemeClr val="dk1"/>
                </a:solidFill>
                <a:latin typeface="Georgia"/>
                <a:ea typeface="Georgia"/>
                <a:cs typeface="Georgia"/>
                <a:sym typeface="Georgia"/>
              </a:rPr>
              <a:t>🧩 Expand graph to include seller-bidder relationships</a:t>
            </a:r>
            <a:endParaRPr sz="1200" dirty="0">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r>
              <a:rPr lang="en" sz="1200" dirty="0">
                <a:solidFill>
                  <a:schemeClr val="dk1"/>
                </a:solidFill>
                <a:latin typeface="Georgia"/>
                <a:ea typeface="Georgia"/>
                <a:cs typeface="Georgia"/>
                <a:sym typeface="Georgia"/>
              </a:rPr>
              <a:t>🤖 Apply supervised ML with labeled fraud cases to improve detection accuracy</a:t>
            </a:r>
            <a:endParaRPr sz="1200" dirty="0">
              <a:solidFill>
                <a:schemeClr val="dk1"/>
              </a:solidFill>
              <a:latin typeface="Georgia"/>
              <a:ea typeface="Georgia"/>
              <a:cs typeface="Georgia"/>
              <a:sym typeface="Georgia"/>
            </a:endParaRPr>
          </a:p>
          <a:p>
            <a:pPr marL="457200" lvl="0" indent="-228600" algn="l" rtl="0">
              <a:lnSpc>
                <a:spcPct val="100000"/>
              </a:lnSpc>
              <a:spcBef>
                <a:spcPts val="1200"/>
              </a:spcBef>
              <a:spcAft>
                <a:spcPts val="0"/>
              </a:spcAft>
              <a:buClr>
                <a:srgbClr val="2D637F"/>
              </a:buClr>
              <a:buSzPts val="1800"/>
              <a:buNone/>
            </a:pPr>
            <a:endParaRPr sz="1200" dirty="0">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457200" y="231553"/>
            <a:ext cx="7766100" cy="86287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b="1">
                <a:solidFill>
                  <a:srgbClr val="005493"/>
                </a:solidFill>
              </a:rPr>
              <a:t>References</a:t>
            </a:r>
            <a:endParaRPr b="1">
              <a:solidFill>
                <a:srgbClr val="005493"/>
              </a:solidFill>
            </a:endParaRPr>
          </a:p>
        </p:txBody>
      </p:sp>
      <p:sp>
        <p:nvSpPr>
          <p:cNvPr id="286" name="Google Shape;286;p41"/>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21</a:t>
            </a:fld>
            <a:endParaRPr/>
          </a:p>
        </p:txBody>
      </p:sp>
      <p:sp>
        <p:nvSpPr>
          <p:cNvPr id="287" name="Google Shape;287;p41"/>
          <p:cNvSpPr txBox="1">
            <a:spLocks noGrp="1"/>
          </p:cNvSpPr>
          <p:nvPr>
            <p:ph type="body" idx="1"/>
          </p:nvPr>
        </p:nvSpPr>
        <p:spPr>
          <a:xfrm>
            <a:off x="457200" y="917150"/>
            <a:ext cx="7934700" cy="3432300"/>
          </a:xfrm>
          <a:prstGeom prst="rect">
            <a:avLst/>
          </a:prstGeom>
          <a:noFill/>
          <a:ln>
            <a:noFill/>
          </a:ln>
        </p:spPr>
        <p:txBody>
          <a:bodyPr spcFirstLastPara="1" wrap="square" lIns="91425" tIns="45700" rIns="91425" bIns="45700" anchor="t" anchorCtr="0">
            <a:noAutofit/>
          </a:bodyPr>
          <a:lstStyle/>
          <a:p>
            <a:pPr lvl="0" rtl="0">
              <a:lnSpc>
                <a:spcPct val="150000"/>
              </a:lnSpc>
              <a:spcBef>
                <a:spcPts val="360"/>
              </a:spcBef>
              <a:spcAft>
                <a:spcPts val="0"/>
              </a:spcAft>
              <a:buSzPts val="1800"/>
              <a:buFont typeface="+mj-lt"/>
              <a:buAutoNum type="arabicPeriod"/>
            </a:pPr>
            <a:r>
              <a:rPr lang="en" sz="1000" u="sng" dirty="0">
                <a:solidFill>
                  <a:schemeClr val="hlink"/>
                </a:solidFill>
                <a:latin typeface="Georgia" panose="02040502050405020303" pitchFamily="18" charset="0"/>
                <a:ea typeface="Arial"/>
                <a:cs typeface="Arial"/>
                <a:sym typeface="Arial"/>
                <a:hlinkClick r:id="rId3"/>
              </a:rPr>
              <a:t>https://neo4j.com/blog/developer/exploring-fraud-detection-neo4j-graph-data-science-summary/</a:t>
            </a:r>
            <a:endParaRPr sz="1000" dirty="0">
              <a:latin typeface="Georgia" panose="02040502050405020303" pitchFamily="18" charset="0"/>
            </a:endParaRPr>
          </a:p>
          <a:p>
            <a:pPr lvl="0" rtl="0">
              <a:lnSpc>
                <a:spcPct val="150000"/>
              </a:lnSpc>
              <a:spcBef>
                <a:spcPts val="0"/>
              </a:spcBef>
              <a:spcAft>
                <a:spcPts val="0"/>
              </a:spcAft>
              <a:buSzPts val="1800"/>
              <a:buFont typeface="+mj-lt"/>
              <a:buAutoNum type="arabicPeriod"/>
            </a:pPr>
            <a:r>
              <a:rPr lang="en" sz="1000" u="sng" dirty="0">
                <a:solidFill>
                  <a:schemeClr val="hlink"/>
                </a:solidFill>
                <a:latin typeface="Georgia" panose="02040502050405020303" pitchFamily="18" charset="0"/>
                <a:ea typeface="Arial"/>
                <a:cs typeface="Arial"/>
                <a:sym typeface="Arial"/>
                <a:hlinkClick r:id="rId4"/>
              </a:rPr>
              <a:t>https://neo4j.com/blog/fraud-detection/neo4j-aws-fraud-detection/</a:t>
            </a:r>
            <a:endParaRPr sz="1000" dirty="0">
              <a:latin typeface="Georgia" panose="02040502050405020303" pitchFamily="18" charset="0"/>
            </a:endParaRPr>
          </a:p>
          <a:p>
            <a:pPr lvl="0" rtl="0">
              <a:lnSpc>
                <a:spcPct val="150000"/>
              </a:lnSpc>
              <a:spcBef>
                <a:spcPts val="0"/>
              </a:spcBef>
              <a:spcAft>
                <a:spcPts val="0"/>
              </a:spcAft>
              <a:buSzPts val="1800"/>
              <a:buFont typeface="+mj-lt"/>
              <a:buAutoNum type="arabicPeriod"/>
            </a:pPr>
            <a:r>
              <a:rPr lang="en" sz="1000" u="sng" dirty="0">
                <a:solidFill>
                  <a:schemeClr val="hlink"/>
                </a:solidFill>
                <a:latin typeface="Georgia" panose="02040502050405020303" pitchFamily="18" charset="0"/>
                <a:ea typeface="Arial"/>
                <a:cs typeface="Arial"/>
                <a:sym typeface="Arial"/>
                <a:hlinkClick r:id="rId5"/>
              </a:rPr>
              <a:t>https://neo4j.com/blog/fraud-detection/enterprise-fraud-detection/</a:t>
            </a:r>
            <a:endParaRPr sz="1000" dirty="0">
              <a:latin typeface="Georgia" panose="02040502050405020303" pitchFamily="18" charset="0"/>
            </a:endParaRPr>
          </a:p>
          <a:p>
            <a:pPr lvl="0" rtl="0">
              <a:lnSpc>
                <a:spcPct val="150000"/>
              </a:lnSpc>
              <a:spcBef>
                <a:spcPts val="0"/>
              </a:spcBef>
              <a:spcAft>
                <a:spcPts val="0"/>
              </a:spcAft>
              <a:buSzPts val="1800"/>
              <a:buFont typeface="+mj-lt"/>
              <a:buAutoNum type="arabicPeriod"/>
            </a:pPr>
            <a:r>
              <a:rPr lang="en" sz="1000" u="sng" dirty="0">
                <a:solidFill>
                  <a:schemeClr val="hlink"/>
                </a:solidFill>
                <a:latin typeface="Georgia" panose="02040502050405020303" pitchFamily="18" charset="0"/>
                <a:ea typeface="Arial"/>
                <a:cs typeface="Arial"/>
                <a:sym typeface="Arial"/>
                <a:hlinkClick r:id="rId6"/>
              </a:rPr>
              <a:t>https://link.springer.com/content/pdf/10.1007/978-3-319-23461-8_11.pdf?pdf=inline+link</a:t>
            </a:r>
            <a:endParaRPr sz="1000" dirty="0">
              <a:latin typeface="Georgia" panose="02040502050405020303" pitchFamily="18" charset="0"/>
            </a:endParaRPr>
          </a:p>
          <a:p>
            <a:pPr lvl="0" rtl="0">
              <a:lnSpc>
                <a:spcPct val="150000"/>
              </a:lnSpc>
              <a:spcBef>
                <a:spcPts val="0"/>
              </a:spcBef>
              <a:spcAft>
                <a:spcPts val="0"/>
              </a:spcAft>
              <a:buSzPts val="1800"/>
              <a:buFont typeface="+mj-lt"/>
              <a:buAutoNum type="arabicPeriod"/>
            </a:pPr>
            <a:r>
              <a:rPr lang="en" sz="1000" u="sng" dirty="0">
                <a:solidFill>
                  <a:schemeClr val="hlink"/>
                </a:solidFill>
                <a:latin typeface="Georgia" panose="02040502050405020303" pitchFamily="18" charset="0"/>
                <a:ea typeface="Arial"/>
                <a:cs typeface="Arial"/>
                <a:sym typeface="Arial"/>
                <a:hlinkClick r:id="rId7"/>
              </a:rPr>
              <a:t>https://medium.com/paypal-tech/how-paypal-uses-real-time-graph-database-and-graph-analysis-to-fight-fraud-96a2b918619a</a:t>
            </a:r>
            <a:endParaRPr sz="1000" dirty="0">
              <a:latin typeface="Georgia" panose="02040502050405020303" pitchFamily="18" charset="0"/>
            </a:endParaRPr>
          </a:p>
          <a:p>
            <a:pPr lvl="0" rtl="0">
              <a:lnSpc>
                <a:spcPct val="150000"/>
              </a:lnSpc>
              <a:spcBef>
                <a:spcPts val="0"/>
              </a:spcBef>
              <a:spcAft>
                <a:spcPts val="0"/>
              </a:spcAft>
              <a:buSzPts val="1800"/>
              <a:buFont typeface="+mj-lt"/>
              <a:buAutoNum type="arabicPeriod"/>
            </a:pPr>
            <a:r>
              <a:rPr lang="en" sz="1000" u="sng" dirty="0">
                <a:solidFill>
                  <a:schemeClr val="hlink"/>
                </a:solidFill>
                <a:latin typeface="Georgia" panose="02040502050405020303" pitchFamily="18" charset="0"/>
                <a:ea typeface="Arial"/>
                <a:cs typeface="Arial"/>
                <a:sym typeface="Arial"/>
                <a:hlinkClick r:id="rId8"/>
              </a:rPr>
              <a:t>https://medium.com/cloud-native-daily/building-a-fraud-detection-system-for-ecommerce-websites-using-graph-databases-9a84d0ffa8de</a:t>
            </a:r>
            <a:endParaRPr sz="1000" dirty="0">
              <a:latin typeface="Georgia" panose="02040502050405020303" pitchFamily="18" charset="0"/>
            </a:endParaRPr>
          </a:p>
          <a:p>
            <a:pPr lvl="0" rtl="0">
              <a:lnSpc>
                <a:spcPct val="150000"/>
              </a:lnSpc>
              <a:spcBef>
                <a:spcPts val="0"/>
              </a:spcBef>
              <a:spcAft>
                <a:spcPts val="0"/>
              </a:spcAft>
              <a:buSzPts val="1800"/>
              <a:buFont typeface="+mj-lt"/>
              <a:buAutoNum type="arabicPeriod"/>
            </a:pPr>
            <a:r>
              <a:rPr lang="en" sz="1000" u="sng" dirty="0">
                <a:solidFill>
                  <a:schemeClr val="hlink"/>
                </a:solidFill>
                <a:latin typeface="Georgia" panose="02040502050405020303" pitchFamily="18" charset="0"/>
                <a:ea typeface="Arial"/>
                <a:cs typeface="Arial"/>
                <a:sym typeface="Arial"/>
                <a:hlinkClick r:id="rId9"/>
              </a:rPr>
              <a:t>https://www.mongodb.com/</a:t>
            </a:r>
            <a:endParaRPr lang="en" sz="1000" u="sng" dirty="0">
              <a:solidFill>
                <a:schemeClr val="hlink"/>
              </a:solidFill>
              <a:latin typeface="Georgia" panose="02040502050405020303" pitchFamily="18" charset="0"/>
              <a:ea typeface="Arial"/>
              <a:cs typeface="Arial"/>
              <a:sym typeface="Arial"/>
            </a:endParaRPr>
          </a:p>
          <a:p>
            <a:pPr lvl="0" rtl="0">
              <a:lnSpc>
                <a:spcPct val="150000"/>
              </a:lnSpc>
              <a:spcBef>
                <a:spcPts val="0"/>
              </a:spcBef>
              <a:spcAft>
                <a:spcPts val="0"/>
              </a:spcAft>
              <a:buSzPts val="1800"/>
              <a:buFont typeface="+mj-lt"/>
              <a:buAutoNum type="arabicPeriod"/>
            </a:pPr>
            <a:r>
              <a:rPr lang="en-US" sz="1000" u="sng" dirty="0">
                <a:solidFill>
                  <a:schemeClr val="hlink"/>
                </a:solidFill>
                <a:latin typeface="Georgia" panose="02040502050405020303" pitchFamily="18" charset="0"/>
                <a:ea typeface="Arial"/>
                <a:cs typeface="Arial"/>
                <a:sym typeface="Arial"/>
                <a:hlinkClick r:id="rId10"/>
              </a:rPr>
              <a:t>https://redis.io/lp/get-started2/?utm_campaign=gg_s_core_amert1_en_brand_acq_21168833255&amp;utm_source=google&amp;utm_medium=cpc&amp;utm_content=redis_exact&amp;utm_term=&amp;gad_source=1&amp;gbraid=0AAAAADg3Ge-Uc2sRO0G9YU7yumcPi5c4H&amp;gclid=Cj0KCQjwzYLABhD4ARIsALySuCTt6RbivsBUcEFaZdTromTogXRvKzlQyVxzsHl4A4wHD9POBdwejyUaAjNBEALw_wcB</a:t>
            </a:r>
            <a:endParaRPr lang="en-US" sz="1000" dirty="0">
              <a:latin typeface="Georgia" panose="02040502050405020303"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a:extLst>
            <a:ext uri="{FF2B5EF4-FFF2-40B4-BE49-F238E27FC236}">
              <a16:creationId xmlns:a16="http://schemas.microsoft.com/office/drawing/2014/main" id="{8664B023-C7C3-A7A4-412D-28E7A260431D}"/>
            </a:ext>
          </a:extLst>
        </p:cNvPr>
        <p:cNvGrpSpPr/>
        <p:nvPr/>
      </p:nvGrpSpPr>
      <p:grpSpPr>
        <a:xfrm>
          <a:off x="0" y="0"/>
          <a:ext cx="0" cy="0"/>
          <a:chOff x="0" y="0"/>
          <a:chExt cx="0" cy="0"/>
        </a:xfrm>
      </p:grpSpPr>
      <p:sp>
        <p:nvSpPr>
          <p:cNvPr id="285" name="Google Shape;285;p41">
            <a:extLst>
              <a:ext uri="{FF2B5EF4-FFF2-40B4-BE49-F238E27FC236}">
                <a16:creationId xmlns:a16="http://schemas.microsoft.com/office/drawing/2014/main" id="{80D6A6C1-53D6-F1F3-A6E6-9694729C8119}"/>
              </a:ext>
            </a:extLst>
          </p:cNvPr>
          <p:cNvSpPr txBox="1">
            <a:spLocks noGrp="1"/>
          </p:cNvSpPr>
          <p:nvPr>
            <p:ph type="title"/>
          </p:nvPr>
        </p:nvSpPr>
        <p:spPr>
          <a:xfrm>
            <a:off x="457200" y="231553"/>
            <a:ext cx="7766100" cy="86287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C28220"/>
              </a:buClr>
              <a:buSzPts val="3000"/>
              <a:buFont typeface="Georgia"/>
              <a:buNone/>
            </a:pPr>
            <a:r>
              <a:rPr lang="en-US" b="1" dirty="0">
                <a:solidFill>
                  <a:srgbClr val="005493"/>
                </a:solidFill>
              </a:rPr>
              <a:t>Q&amp;A</a:t>
            </a:r>
            <a:endParaRPr b="1" dirty="0">
              <a:solidFill>
                <a:srgbClr val="005493"/>
              </a:solidFill>
            </a:endParaRPr>
          </a:p>
        </p:txBody>
      </p:sp>
      <p:sp>
        <p:nvSpPr>
          <p:cNvPr id="286" name="Google Shape;286;p41">
            <a:extLst>
              <a:ext uri="{FF2B5EF4-FFF2-40B4-BE49-F238E27FC236}">
                <a16:creationId xmlns:a16="http://schemas.microsoft.com/office/drawing/2014/main" id="{ABCF2C8C-3022-4F54-A186-8A27148B7CAB}"/>
              </a:ext>
            </a:extLst>
          </p:cNvPr>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22</a:t>
            </a:fld>
            <a:endParaRPr/>
          </a:p>
        </p:txBody>
      </p:sp>
      <p:sp>
        <p:nvSpPr>
          <p:cNvPr id="287" name="Google Shape;287;p41">
            <a:extLst>
              <a:ext uri="{FF2B5EF4-FFF2-40B4-BE49-F238E27FC236}">
                <a16:creationId xmlns:a16="http://schemas.microsoft.com/office/drawing/2014/main" id="{C9FD9A88-FC5B-F36D-D602-1CDEF1646A61}"/>
              </a:ext>
            </a:extLst>
          </p:cNvPr>
          <p:cNvSpPr txBox="1">
            <a:spLocks noGrp="1"/>
          </p:cNvSpPr>
          <p:nvPr>
            <p:ph type="body" idx="1"/>
          </p:nvPr>
        </p:nvSpPr>
        <p:spPr>
          <a:xfrm>
            <a:off x="457200" y="1094428"/>
            <a:ext cx="7934700" cy="3255022"/>
          </a:xfrm>
          <a:prstGeom prst="rect">
            <a:avLst/>
          </a:prstGeom>
          <a:noFill/>
          <a:ln>
            <a:noFill/>
          </a:ln>
        </p:spPr>
        <p:txBody>
          <a:bodyPr spcFirstLastPara="1" wrap="square" lIns="91425" tIns="45700" rIns="91425" bIns="45700" anchor="t" anchorCtr="0">
            <a:noAutofit/>
          </a:bodyPr>
          <a:lstStyle/>
          <a:p>
            <a:pPr algn="ctr">
              <a:buNone/>
            </a:pPr>
            <a:r>
              <a:rPr lang="en-US" sz="1200" dirty="0">
                <a:solidFill>
                  <a:schemeClr val="tx1"/>
                </a:solidFill>
                <a:latin typeface="Georgia" panose="02040502050405020303" pitchFamily="18" charset="0"/>
              </a:rPr>
              <a:t>Thank you for your time and attention!</a:t>
            </a:r>
          </a:p>
          <a:p>
            <a:pPr algn="ctr">
              <a:buNone/>
            </a:pPr>
            <a:endParaRPr lang="en-US" sz="1200" dirty="0">
              <a:solidFill>
                <a:schemeClr val="tx1"/>
              </a:solidFill>
              <a:latin typeface="Georgia" panose="02040502050405020303" pitchFamily="18" charset="0"/>
            </a:endParaRPr>
          </a:p>
          <a:p>
            <a:pPr algn="ctr">
              <a:buNone/>
            </a:pPr>
            <a:r>
              <a:rPr lang="en-US" sz="1200" dirty="0">
                <a:solidFill>
                  <a:schemeClr val="tx1"/>
                </a:solidFill>
                <a:latin typeface="Georgia" panose="02040502050405020303" pitchFamily="18" charset="0"/>
              </a:rPr>
              <a:t>If you have any follow-up questions or would like to learn more about our project and Neo4j,</a:t>
            </a:r>
          </a:p>
          <a:p>
            <a:pPr algn="ctr">
              <a:buNone/>
            </a:pPr>
            <a:r>
              <a:rPr lang="en-US" sz="1200" dirty="0">
                <a:solidFill>
                  <a:schemeClr val="tx1"/>
                </a:solidFill>
                <a:latin typeface="Georgia" panose="02040502050405020303" pitchFamily="18" charset="0"/>
              </a:rPr>
              <a:t>please feel free to contact the project lead:</a:t>
            </a:r>
          </a:p>
          <a:p>
            <a:pPr algn="ctr">
              <a:buNone/>
            </a:pPr>
            <a:br>
              <a:rPr lang="en-US" sz="1200" dirty="0">
                <a:solidFill>
                  <a:schemeClr val="tx1"/>
                </a:solidFill>
                <a:latin typeface="Georgia" panose="02040502050405020303" pitchFamily="18" charset="0"/>
              </a:rPr>
            </a:br>
            <a:endParaRPr lang="en-US" sz="1200" dirty="0">
              <a:solidFill>
                <a:schemeClr val="tx1"/>
              </a:solidFill>
              <a:latin typeface="Georgia" panose="02040502050405020303" pitchFamily="18" charset="0"/>
            </a:endParaRPr>
          </a:p>
          <a:p>
            <a:pPr algn="ctr">
              <a:buNone/>
            </a:pPr>
            <a:r>
              <a:rPr lang="en-US" sz="1200" b="1" dirty="0">
                <a:solidFill>
                  <a:schemeClr val="tx1"/>
                </a:solidFill>
                <a:latin typeface="Georgia" panose="02040502050405020303" pitchFamily="18" charset="0"/>
              </a:rPr>
              <a:t>Min Yang</a:t>
            </a:r>
            <a:endParaRPr lang="en-US" sz="1200" dirty="0">
              <a:solidFill>
                <a:schemeClr val="tx1"/>
              </a:solidFill>
              <a:latin typeface="Georgia" panose="02040502050405020303" pitchFamily="18" charset="0"/>
            </a:endParaRPr>
          </a:p>
          <a:p>
            <a:pPr marL="114300" indent="0" algn="ctr">
              <a:buNone/>
            </a:pPr>
            <a:r>
              <a:rPr lang="en-US" sz="1200" dirty="0">
                <a:solidFill>
                  <a:schemeClr val="tx1"/>
                </a:solidFill>
                <a:latin typeface="Georgia" panose="02040502050405020303" pitchFamily="18" charset="0"/>
              </a:rPr>
              <a:t>📧 </a:t>
            </a:r>
            <a:r>
              <a:rPr lang="en-US" sz="1200" b="1" dirty="0" err="1">
                <a:solidFill>
                  <a:schemeClr val="tx1"/>
                </a:solidFill>
                <a:latin typeface="Georgia" panose="02040502050405020303" pitchFamily="18" charset="0"/>
              </a:rPr>
              <a:t>yangmindc@berkeley.edu</a:t>
            </a:r>
            <a:endParaRPr lang="en-US" sz="1200" dirty="0">
              <a:solidFill>
                <a:schemeClr val="tx1"/>
              </a:solidFill>
              <a:latin typeface="Georgia" panose="02040502050405020303" pitchFamily="18" charset="0"/>
            </a:endParaRPr>
          </a:p>
          <a:p>
            <a:pPr marL="114300" lvl="0" indent="0" rtl="0">
              <a:lnSpc>
                <a:spcPct val="150000"/>
              </a:lnSpc>
              <a:spcBef>
                <a:spcPts val="360"/>
              </a:spcBef>
              <a:spcAft>
                <a:spcPts val="0"/>
              </a:spcAft>
              <a:buSzPts val="1800"/>
              <a:buNone/>
            </a:pPr>
            <a:endParaRPr lang="en-US" sz="1000" dirty="0">
              <a:latin typeface="Georgia" panose="02040502050405020303" pitchFamily="18" charset="0"/>
            </a:endParaRPr>
          </a:p>
        </p:txBody>
      </p:sp>
    </p:spTree>
    <p:extLst>
      <p:ext uri="{BB962C8B-B14F-4D97-AF65-F5344CB8AC3E}">
        <p14:creationId xmlns:p14="http://schemas.microsoft.com/office/powerpoint/2010/main" val="2179654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21575" y="0"/>
            <a:ext cx="8538300" cy="862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200" b="1" i="0" u="none" strike="noStrike">
                <a:solidFill>
                  <a:srgbClr val="005493"/>
                </a:solidFill>
                <a:latin typeface="Georgia"/>
                <a:ea typeface="Georgia"/>
                <a:cs typeface="Georgia"/>
                <a:sym typeface="Georgia"/>
              </a:rPr>
              <a:t>The Graph Advantage for Online Auction Fraud Detection</a:t>
            </a:r>
            <a:endParaRPr sz="2200" b="1">
              <a:solidFill>
                <a:srgbClr val="005493"/>
              </a:solidFill>
              <a:latin typeface="Georgia"/>
              <a:ea typeface="Georgia"/>
              <a:cs typeface="Georgia"/>
              <a:sym typeface="Georgia"/>
            </a:endParaRPr>
          </a:p>
        </p:txBody>
      </p:sp>
      <p:sp>
        <p:nvSpPr>
          <p:cNvPr id="110" name="Google Shape;110;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sp>
        <p:nvSpPr>
          <p:cNvPr id="111" name="Google Shape;111;p22"/>
          <p:cNvSpPr txBox="1">
            <a:spLocks noGrp="1"/>
          </p:cNvSpPr>
          <p:nvPr>
            <p:ph type="body" idx="1"/>
          </p:nvPr>
        </p:nvSpPr>
        <p:spPr>
          <a:xfrm>
            <a:off x="321575" y="804616"/>
            <a:ext cx="5720400" cy="34629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None/>
            </a:pPr>
            <a:r>
              <a:rPr lang="en" sz="1000" b="1" i="0" u="none" strike="noStrike" dirty="0">
                <a:solidFill>
                  <a:srgbClr val="000000"/>
                </a:solidFill>
                <a:latin typeface="Georgia"/>
                <a:ea typeface="Georgia"/>
                <a:cs typeface="Georgia"/>
                <a:sym typeface="Georgia"/>
              </a:rPr>
              <a:t>Why Graph Analysis for Auction Fraud?</a:t>
            </a:r>
            <a:r>
              <a:rPr lang="en" sz="1000" b="0" i="0" u="none" strike="noStrike" dirty="0">
                <a:solidFill>
                  <a:srgbClr val="000000"/>
                </a:solidFill>
                <a:latin typeface="Georgia"/>
                <a:ea typeface="Georgia"/>
                <a:cs typeface="Georgia"/>
                <a:sym typeface="Georgia"/>
              </a:rPr>
              <a:t>:</a:t>
            </a:r>
            <a:endParaRPr sz="1000" dirty="0"/>
          </a:p>
          <a:p>
            <a:pPr marL="457200" lvl="0" indent="-317500" algn="l" rtl="0">
              <a:lnSpc>
                <a:spcPct val="100000"/>
              </a:lnSpc>
              <a:spcBef>
                <a:spcPts val="360"/>
              </a:spcBef>
              <a:spcAft>
                <a:spcPts val="0"/>
              </a:spcAft>
              <a:buSzPts val="1400"/>
              <a:buFont typeface="Arial"/>
              <a:buChar char="•"/>
            </a:pPr>
            <a:r>
              <a:rPr lang="en" sz="1000" dirty="0">
                <a:solidFill>
                  <a:srgbClr val="000000"/>
                </a:solidFill>
                <a:latin typeface="Georgia"/>
                <a:ea typeface="Georgia"/>
                <a:cs typeface="Georgia"/>
                <a:sym typeface="Georgia"/>
              </a:rPr>
              <a:t>Bidding rings leave behind unique network patterns</a:t>
            </a:r>
            <a:r>
              <a:rPr lang="en" sz="1000" b="0" i="0" u="none" strike="noStrike" dirty="0">
                <a:solidFill>
                  <a:srgbClr val="000000"/>
                </a:solidFill>
                <a:latin typeface="Georgia"/>
                <a:ea typeface="Georgia"/>
                <a:cs typeface="Georgia"/>
                <a:sym typeface="Georgia"/>
              </a:rPr>
              <a:t> that graph databases naturally expose</a:t>
            </a:r>
            <a:endParaRPr sz="1000" dirty="0"/>
          </a:p>
          <a:p>
            <a:pPr marL="457200" lvl="0" indent="-317500" algn="l" rtl="0">
              <a:spcBef>
                <a:spcPts val="360"/>
              </a:spcBef>
              <a:spcAft>
                <a:spcPts val="0"/>
              </a:spcAft>
              <a:buSzPts val="1400"/>
              <a:buChar char="•"/>
            </a:pPr>
            <a:r>
              <a:rPr lang="en" sz="1000" dirty="0">
                <a:solidFill>
                  <a:schemeClr val="dk1"/>
                </a:solidFill>
                <a:latin typeface="Georgia"/>
                <a:ea typeface="Georgia"/>
                <a:cs typeface="Georgia"/>
                <a:sym typeface="Georgia"/>
              </a:rPr>
              <a:t>Neo4j reveals the "</a:t>
            </a:r>
            <a:r>
              <a:rPr lang="en" sz="1000" dirty="0">
                <a:solidFill>
                  <a:schemeClr val="dk2"/>
                </a:solidFill>
                <a:latin typeface="Georgia"/>
                <a:ea typeface="Georgia"/>
                <a:cs typeface="Georgia"/>
                <a:sym typeface="Georgia"/>
              </a:rPr>
              <a:t>hidden connections</a:t>
            </a:r>
            <a:r>
              <a:rPr lang="en" sz="1000" dirty="0">
                <a:solidFill>
                  <a:schemeClr val="dk1"/>
                </a:solidFill>
                <a:latin typeface="Georgia"/>
                <a:ea typeface="Georgia"/>
                <a:cs typeface="Georgia"/>
                <a:sym typeface="Georgia"/>
              </a:rPr>
              <a:t>" between seemingly unrelated bidders</a:t>
            </a:r>
            <a:endParaRPr sz="1000" dirty="0">
              <a:solidFill>
                <a:schemeClr val="dk1"/>
              </a:solidFill>
              <a:latin typeface="Georgia"/>
              <a:ea typeface="Georgia"/>
              <a:cs typeface="Georgia"/>
              <a:sym typeface="Georgia"/>
            </a:endParaRPr>
          </a:p>
          <a:p>
            <a:pPr marL="457200" lvl="0" indent="-317500" algn="l" rtl="0">
              <a:lnSpc>
                <a:spcPct val="100000"/>
              </a:lnSpc>
              <a:spcBef>
                <a:spcPts val="360"/>
              </a:spcBef>
              <a:spcAft>
                <a:spcPts val="0"/>
              </a:spcAft>
              <a:buSzPts val="1400"/>
              <a:buFont typeface="Arial"/>
              <a:buChar char="•"/>
            </a:pPr>
            <a:r>
              <a:rPr lang="en" sz="1000" b="0" i="0" u="none" strike="noStrike" dirty="0">
                <a:solidFill>
                  <a:srgbClr val="000000"/>
                </a:solidFill>
                <a:latin typeface="Georgia"/>
                <a:ea typeface="Georgia"/>
                <a:cs typeface="Georgia"/>
                <a:sym typeface="Georgia"/>
              </a:rPr>
              <a:t>Traditional SQL joins </a:t>
            </a:r>
            <a:r>
              <a:rPr lang="en" sz="1000" dirty="0">
                <a:solidFill>
                  <a:srgbClr val="000000"/>
                </a:solidFill>
                <a:latin typeface="Georgia"/>
                <a:ea typeface="Georgia"/>
                <a:cs typeface="Georgia"/>
                <a:sym typeface="Georgia"/>
              </a:rPr>
              <a:t>are inefficient for multi-step collusion detection</a:t>
            </a:r>
            <a:endParaRPr sz="1000" dirty="0"/>
          </a:p>
          <a:p>
            <a:pPr marL="457200" lvl="0" indent="-292100" algn="l" rtl="0">
              <a:spcBef>
                <a:spcPts val="360"/>
              </a:spcBef>
              <a:spcAft>
                <a:spcPts val="0"/>
              </a:spcAft>
              <a:buSzPts val="1000"/>
              <a:buChar char="•"/>
            </a:pPr>
            <a:r>
              <a:rPr lang="en" sz="1000" dirty="0">
                <a:solidFill>
                  <a:schemeClr val="dk1"/>
                </a:solidFill>
                <a:latin typeface="Georgia"/>
                <a:ea typeface="Georgia"/>
                <a:cs typeface="Georgia"/>
                <a:sym typeface="Georgia"/>
              </a:rPr>
              <a:t>RDBMS is schema inflexible for storing evolving auction data</a:t>
            </a:r>
          </a:p>
          <a:p>
            <a:pPr marL="165100" lvl="0" indent="0" algn="l" rtl="0">
              <a:spcBef>
                <a:spcPts val="360"/>
              </a:spcBef>
              <a:spcAft>
                <a:spcPts val="0"/>
              </a:spcAft>
              <a:buSzPts val="1000"/>
              <a:buNone/>
            </a:pPr>
            <a:endParaRPr sz="1000" dirty="0"/>
          </a:p>
          <a:p>
            <a:pPr marL="457200" lvl="0" indent="-342900" algn="l" rtl="0">
              <a:lnSpc>
                <a:spcPct val="100000"/>
              </a:lnSpc>
              <a:spcBef>
                <a:spcPts val="360"/>
              </a:spcBef>
              <a:spcAft>
                <a:spcPts val="0"/>
              </a:spcAft>
              <a:buSzPts val="1800"/>
              <a:buNone/>
            </a:pPr>
            <a:r>
              <a:rPr lang="en" sz="1000" b="1" i="0" u="none" strike="noStrike" dirty="0">
                <a:solidFill>
                  <a:srgbClr val="000000"/>
                </a:solidFill>
                <a:latin typeface="Georgia"/>
                <a:ea typeface="Georgia"/>
                <a:cs typeface="Georgia"/>
                <a:sym typeface="Georgia"/>
              </a:rPr>
              <a:t>Project-Specific Benefits</a:t>
            </a:r>
            <a:r>
              <a:rPr lang="en" sz="1000" b="0" i="0" u="none" strike="noStrike" dirty="0">
                <a:solidFill>
                  <a:srgbClr val="000000"/>
                </a:solidFill>
                <a:latin typeface="Georgia"/>
                <a:ea typeface="Georgia"/>
                <a:cs typeface="Georgia"/>
                <a:sym typeface="Georgia"/>
              </a:rPr>
              <a:t>:</a:t>
            </a:r>
            <a:endParaRPr sz="1000" dirty="0"/>
          </a:p>
          <a:p>
            <a:pPr marL="457200" lvl="0" indent="-317500" algn="l" rtl="0">
              <a:lnSpc>
                <a:spcPct val="100000"/>
              </a:lnSpc>
              <a:spcBef>
                <a:spcPts val="360"/>
              </a:spcBef>
              <a:spcAft>
                <a:spcPts val="0"/>
              </a:spcAft>
              <a:buSzPts val="1400"/>
              <a:buFont typeface="Arial"/>
              <a:buChar char="•"/>
            </a:pPr>
            <a:r>
              <a:rPr lang="en" sz="1000" dirty="0">
                <a:solidFill>
                  <a:srgbClr val="000000"/>
                </a:solidFill>
                <a:latin typeface="Georgia"/>
                <a:ea typeface="Georgia"/>
                <a:cs typeface="Georgia"/>
                <a:sym typeface="Georgia"/>
              </a:rPr>
              <a:t>Map bidder interactions across auctions to spot recurring behavior</a:t>
            </a:r>
            <a:endParaRPr sz="1000" dirty="0"/>
          </a:p>
          <a:p>
            <a:pPr marL="457200" lvl="0" indent="-317500" algn="l" rtl="0">
              <a:lnSpc>
                <a:spcPct val="100000"/>
              </a:lnSpc>
              <a:spcBef>
                <a:spcPts val="360"/>
              </a:spcBef>
              <a:spcAft>
                <a:spcPts val="0"/>
              </a:spcAft>
              <a:buSzPts val="1400"/>
              <a:buFont typeface="Arial"/>
              <a:buChar char="•"/>
            </a:pPr>
            <a:r>
              <a:rPr lang="en" sz="1000" b="0" i="0" u="none" strike="noStrike" dirty="0">
                <a:solidFill>
                  <a:srgbClr val="000000"/>
                </a:solidFill>
                <a:latin typeface="Georgia"/>
                <a:ea typeface="Georgia"/>
                <a:cs typeface="Georgia"/>
                <a:sym typeface="Georgia"/>
              </a:rPr>
              <a:t>Identifies </a:t>
            </a:r>
            <a:r>
              <a:rPr lang="en" sz="1000" b="0" i="0" u="none" strike="noStrike" dirty="0">
                <a:solidFill>
                  <a:srgbClr val="005493"/>
                </a:solidFill>
                <a:latin typeface="Georgia"/>
                <a:ea typeface="Georgia"/>
                <a:cs typeface="Georgia"/>
                <a:sym typeface="Georgia"/>
              </a:rPr>
              <a:t>suspicious bidding sequences </a:t>
            </a:r>
            <a:r>
              <a:rPr lang="en" sz="1000" b="0" i="0" u="none" strike="noStrike" dirty="0">
                <a:solidFill>
                  <a:srgbClr val="000000"/>
                </a:solidFill>
                <a:latin typeface="Georgia"/>
                <a:ea typeface="Georgia"/>
                <a:cs typeface="Georgia"/>
                <a:sym typeface="Georgia"/>
              </a:rPr>
              <a:t>where shill bidders never win but inflate prices</a:t>
            </a:r>
            <a:endParaRPr sz="1000" dirty="0"/>
          </a:p>
          <a:p>
            <a:pPr marL="457200" lvl="0" indent="-317500" algn="l" rtl="0">
              <a:lnSpc>
                <a:spcPct val="100000"/>
              </a:lnSpc>
              <a:spcBef>
                <a:spcPts val="360"/>
              </a:spcBef>
              <a:spcAft>
                <a:spcPts val="0"/>
              </a:spcAft>
              <a:buSzPts val="1400"/>
              <a:buFont typeface="Arial"/>
              <a:buChar char="•"/>
            </a:pPr>
            <a:r>
              <a:rPr lang="en" sz="1000" b="0" i="0" u="none" strike="noStrike" dirty="0">
                <a:solidFill>
                  <a:srgbClr val="000000"/>
                </a:solidFill>
                <a:latin typeface="Georgia"/>
                <a:ea typeface="Georgia"/>
                <a:cs typeface="Georgia"/>
                <a:sym typeface="Georgia"/>
              </a:rPr>
              <a:t>Tracks </a:t>
            </a:r>
            <a:r>
              <a:rPr lang="en" sz="1000" b="0" i="0" u="none" strike="noStrike" dirty="0">
                <a:solidFill>
                  <a:srgbClr val="005493"/>
                </a:solidFill>
                <a:latin typeface="Georgia"/>
                <a:ea typeface="Georgia"/>
                <a:cs typeface="Georgia"/>
                <a:sym typeface="Georgia"/>
              </a:rPr>
              <a:t>timing patterns </a:t>
            </a:r>
            <a:r>
              <a:rPr lang="en" sz="1000" b="0" i="0" u="none" strike="noStrike" dirty="0">
                <a:solidFill>
                  <a:srgbClr val="000000"/>
                </a:solidFill>
                <a:latin typeface="Georgia"/>
                <a:ea typeface="Georgia"/>
                <a:cs typeface="Georgia"/>
                <a:sym typeface="Georgia"/>
              </a:rPr>
              <a:t>as relationship properties</a:t>
            </a:r>
            <a:endParaRPr sz="1000" dirty="0"/>
          </a:p>
          <a:p>
            <a:pPr marL="457200" lvl="0" indent="-317500" algn="l" rtl="0">
              <a:lnSpc>
                <a:spcPct val="100000"/>
              </a:lnSpc>
              <a:spcBef>
                <a:spcPts val="360"/>
              </a:spcBef>
              <a:spcAft>
                <a:spcPts val="0"/>
              </a:spcAft>
              <a:buSzPts val="1400"/>
              <a:buFont typeface="Arial"/>
              <a:buChar char="•"/>
            </a:pPr>
            <a:r>
              <a:rPr lang="en" sz="1000" b="0" i="0" u="none" strike="noStrike" dirty="0">
                <a:solidFill>
                  <a:srgbClr val="000000"/>
                </a:solidFill>
                <a:latin typeface="Georgia"/>
                <a:ea typeface="Georgia"/>
                <a:cs typeface="Georgia"/>
                <a:sym typeface="Georgia"/>
              </a:rPr>
              <a:t>Visualizes coordinated bidding behavior that suggests collusion</a:t>
            </a:r>
          </a:p>
          <a:p>
            <a:pPr marL="139700" lvl="0" indent="0" algn="l" rtl="0">
              <a:lnSpc>
                <a:spcPct val="100000"/>
              </a:lnSpc>
              <a:spcBef>
                <a:spcPts val="360"/>
              </a:spcBef>
              <a:spcAft>
                <a:spcPts val="0"/>
              </a:spcAft>
              <a:buSzPts val="1400"/>
              <a:buNone/>
            </a:pPr>
            <a:endParaRPr sz="1000" b="0" i="0" u="none" strike="noStrike" dirty="0">
              <a:solidFill>
                <a:srgbClr val="000000"/>
              </a:solidFill>
              <a:latin typeface="Georgia"/>
              <a:ea typeface="Georgia"/>
              <a:cs typeface="Georgia"/>
              <a:sym typeface="Georgia"/>
            </a:endParaRPr>
          </a:p>
          <a:p>
            <a:pPr marL="457200" lvl="0" indent="-342900" algn="l" rtl="0">
              <a:lnSpc>
                <a:spcPct val="100000"/>
              </a:lnSpc>
              <a:spcBef>
                <a:spcPts val="360"/>
              </a:spcBef>
              <a:spcAft>
                <a:spcPts val="0"/>
              </a:spcAft>
              <a:buSzPts val="1800"/>
              <a:buNone/>
            </a:pPr>
            <a:r>
              <a:rPr lang="en" sz="1000" b="1" i="0" u="none" strike="noStrike" dirty="0">
                <a:solidFill>
                  <a:srgbClr val="000000"/>
                </a:solidFill>
                <a:latin typeface="Georgia"/>
                <a:ea typeface="Georgia"/>
                <a:cs typeface="Georgia"/>
                <a:sym typeface="Georgia"/>
              </a:rPr>
              <a:t>Real-World Application</a:t>
            </a:r>
            <a:r>
              <a:rPr lang="en" sz="1000" b="0" i="0" u="none" strike="noStrike" dirty="0">
                <a:solidFill>
                  <a:srgbClr val="000000"/>
                </a:solidFill>
                <a:latin typeface="Georgia"/>
                <a:ea typeface="Georgia"/>
                <a:cs typeface="Georgia"/>
                <a:sym typeface="Georgia"/>
              </a:rPr>
              <a:t>:</a:t>
            </a:r>
            <a:endParaRPr sz="1000" dirty="0"/>
          </a:p>
          <a:p>
            <a:pPr marL="457200" lvl="0" indent="-317500" algn="l" rtl="0">
              <a:lnSpc>
                <a:spcPct val="100000"/>
              </a:lnSpc>
              <a:spcBef>
                <a:spcPts val="360"/>
              </a:spcBef>
              <a:spcAft>
                <a:spcPts val="0"/>
              </a:spcAft>
              <a:buSzPts val="1400"/>
              <a:buFont typeface="Arial"/>
              <a:buChar char="•"/>
            </a:pPr>
            <a:r>
              <a:rPr lang="en" sz="1000" dirty="0">
                <a:solidFill>
                  <a:srgbClr val="000000"/>
                </a:solidFill>
                <a:latin typeface="Georgia"/>
                <a:ea typeface="Georgia"/>
                <a:cs typeface="Georgia"/>
                <a:sym typeface="Georgia"/>
              </a:rPr>
              <a:t>Find accounts that repeatedly “hand off” bids to one another</a:t>
            </a:r>
            <a:endParaRPr sz="1000" dirty="0"/>
          </a:p>
          <a:p>
            <a:pPr marL="457200" lvl="0" indent="-317500" algn="l" rtl="0">
              <a:spcBef>
                <a:spcPts val="360"/>
              </a:spcBef>
              <a:spcAft>
                <a:spcPts val="0"/>
              </a:spcAft>
              <a:buSzPts val="1400"/>
              <a:buChar char="•"/>
            </a:pPr>
            <a:r>
              <a:rPr lang="en" sz="1000" dirty="0">
                <a:solidFill>
                  <a:schemeClr val="dk1"/>
                </a:solidFill>
                <a:latin typeface="Georgia"/>
                <a:ea typeface="Georgia"/>
                <a:cs typeface="Georgia"/>
                <a:sym typeface="Georgia"/>
              </a:rPr>
              <a:t>Flag bidders who consistently outbid others but drop out before the end</a:t>
            </a:r>
            <a:endParaRPr sz="1000" dirty="0">
              <a:solidFill>
                <a:schemeClr val="dk1"/>
              </a:solidFill>
              <a:latin typeface="Georgia"/>
              <a:ea typeface="Georgia"/>
              <a:cs typeface="Georgia"/>
              <a:sym typeface="Georgia"/>
            </a:endParaRPr>
          </a:p>
          <a:p>
            <a:pPr marL="457200" lvl="0" indent="-317500" algn="l" rtl="0">
              <a:lnSpc>
                <a:spcPct val="100000"/>
              </a:lnSpc>
              <a:spcBef>
                <a:spcPts val="360"/>
              </a:spcBef>
              <a:spcAft>
                <a:spcPts val="0"/>
              </a:spcAft>
              <a:buSzPts val="1400"/>
              <a:buFont typeface="Arial"/>
              <a:buChar char="•"/>
            </a:pPr>
            <a:r>
              <a:rPr lang="en" sz="1000" dirty="0">
                <a:solidFill>
                  <a:schemeClr val="dk1"/>
                </a:solidFill>
                <a:latin typeface="Georgia"/>
                <a:ea typeface="Georgia"/>
                <a:cs typeface="Georgia"/>
                <a:sym typeface="Georgia"/>
              </a:rPr>
              <a:t>Quantify relationship strength based on shared auction activity</a:t>
            </a:r>
            <a:endParaRPr sz="1000" b="0" i="0" u="none" strike="noStrike" dirty="0">
              <a:solidFill>
                <a:schemeClr val="dk1"/>
              </a:solidFill>
              <a:latin typeface="Georgia"/>
              <a:ea typeface="Georgia"/>
              <a:cs typeface="Georgia"/>
              <a:sym typeface="Georgia"/>
            </a:endParaRPr>
          </a:p>
          <a:p>
            <a:pPr marL="285750" lvl="0" indent="-215900" algn="just" rtl="0">
              <a:lnSpc>
                <a:spcPct val="115000"/>
              </a:lnSpc>
              <a:spcBef>
                <a:spcPts val="0"/>
              </a:spcBef>
              <a:spcAft>
                <a:spcPts val="0"/>
              </a:spcAft>
              <a:buClr>
                <a:schemeClr val="dk1"/>
              </a:buClr>
              <a:buSzPts val="1100"/>
              <a:buFont typeface="Noto Sans Symbols"/>
              <a:buNone/>
            </a:pPr>
            <a:endParaRPr sz="1200" dirty="0">
              <a:solidFill>
                <a:schemeClr val="dk1"/>
              </a:solidFill>
              <a:latin typeface="Georgia"/>
              <a:ea typeface="Georgia"/>
              <a:cs typeface="Georgia"/>
              <a:sym typeface="Georgia"/>
            </a:endParaRPr>
          </a:p>
        </p:txBody>
      </p:sp>
      <p:pic>
        <p:nvPicPr>
          <p:cNvPr id="112" name="Google Shape;112;p22"/>
          <p:cNvPicPr preferRelativeResize="0"/>
          <p:nvPr/>
        </p:nvPicPr>
        <p:blipFill rotWithShape="1">
          <a:blip r:embed="rId3">
            <a:alphaModFix/>
          </a:blip>
          <a:srcRect/>
          <a:stretch/>
        </p:blipFill>
        <p:spPr>
          <a:xfrm>
            <a:off x="6175853" y="738256"/>
            <a:ext cx="2302425" cy="761325"/>
          </a:xfrm>
          <a:prstGeom prst="rect">
            <a:avLst/>
          </a:prstGeom>
          <a:noFill/>
          <a:ln>
            <a:noFill/>
          </a:ln>
        </p:spPr>
      </p:pic>
      <p:pic>
        <p:nvPicPr>
          <p:cNvPr id="113" name="Google Shape;113;p22"/>
          <p:cNvPicPr preferRelativeResize="0"/>
          <p:nvPr/>
        </p:nvPicPr>
        <p:blipFill>
          <a:blip r:embed="rId4">
            <a:alphaModFix/>
          </a:blip>
          <a:stretch>
            <a:fillRect/>
          </a:stretch>
        </p:blipFill>
        <p:spPr>
          <a:xfrm>
            <a:off x="6000663" y="1631963"/>
            <a:ext cx="2717724" cy="1611050"/>
          </a:xfrm>
          <a:prstGeom prst="rect">
            <a:avLst/>
          </a:prstGeom>
          <a:noFill/>
          <a:ln>
            <a:noFill/>
          </a:ln>
        </p:spPr>
      </p:pic>
      <p:pic>
        <p:nvPicPr>
          <p:cNvPr id="114" name="Google Shape;114;p22"/>
          <p:cNvPicPr preferRelativeResize="0"/>
          <p:nvPr/>
        </p:nvPicPr>
        <p:blipFill>
          <a:blip r:embed="rId5">
            <a:alphaModFix/>
          </a:blip>
          <a:stretch>
            <a:fillRect/>
          </a:stretch>
        </p:blipFill>
        <p:spPr>
          <a:xfrm>
            <a:off x="6041975" y="3240887"/>
            <a:ext cx="2635099" cy="1416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82921" y="6605"/>
            <a:ext cx="8378129" cy="66651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800" b="1" dirty="0">
                <a:solidFill>
                  <a:srgbClr val="005493"/>
                </a:solidFill>
              </a:rPr>
              <a:t>Online Auction and Bidder Data Simulation</a:t>
            </a:r>
            <a:endParaRPr sz="2800" b="1" dirty="0">
              <a:solidFill>
                <a:srgbClr val="005493"/>
              </a:solidFill>
            </a:endParaRPr>
          </a:p>
        </p:txBody>
      </p:sp>
      <p:sp>
        <p:nvSpPr>
          <p:cNvPr id="130" name="Google Shape;130;p24"/>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a:t>
            </a:fld>
            <a:endParaRPr/>
          </a:p>
        </p:txBody>
      </p:sp>
      <p:sp>
        <p:nvSpPr>
          <p:cNvPr id="131" name="Google Shape;131;p24"/>
          <p:cNvSpPr txBox="1"/>
          <p:nvPr/>
        </p:nvSpPr>
        <p:spPr>
          <a:xfrm>
            <a:off x="272090" y="642311"/>
            <a:ext cx="8488960" cy="34008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300" b="1" i="0" u="none" strike="noStrike" cap="none" dirty="0">
                <a:solidFill>
                  <a:srgbClr val="005493"/>
                </a:solidFill>
                <a:latin typeface="Georgia"/>
                <a:ea typeface="Georgia"/>
                <a:cs typeface="Georgia"/>
                <a:sym typeface="Georgia"/>
              </a:rPr>
              <a:t>Realistic Simulation Based on Industry Research:</a:t>
            </a:r>
            <a:endParaRPr lang="en-US" sz="1100" dirty="0"/>
          </a:p>
          <a:p>
            <a:pPr marL="285750" marR="0" lvl="0" indent="-266700" algn="l" rtl="0">
              <a:lnSpc>
                <a:spcPct val="100000"/>
              </a:lnSpc>
              <a:spcBef>
                <a:spcPts val="0"/>
              </a:spcBef>
              <a:spcAft>
                <a:spcPts val="0"/>
              </a:spcAft>
              <a:buClr>
                <a:srgbClr val="000000"/>
              </a:buClr>
              <a:buSzPts val="1100"/>
              <a:buFont typeface="Arial"/>
              <a:buChar char="•"/>
            </a:pPr>
            <a:r>
              <a:rPr lang="en-US" sz="1100" b="0" i="0" u="none" strike="noStrike" cap="none" dirty="0">
                <a:solidFill>
                  <a:srgbClr val="000000"/>
                </a:solidFill>
                <a:latin typeface="Georgia"/>
                <a:ea typeface="Georgia"/>
                <a:cs typeface="Georgia"/>
                <a:sym typeface="Georgia"/>
              </a:rPr>
              <a:t>Comprehensive research into mainstream platforms like eBay to </a:t>
            </a:r>
          </a:p>
          <a:p>
            <a:pPr marL="19050" marR="0" lvl="0" algn="l" rtl="0">
              <a:lnSpc>
                <a:spcPct val="100000"/>
              </a:lnSpc>
              <a:spcBef>
                <a:spcPts val="0"/>
              </a:spcBef>
              <a:spcAft>
                <a:spcPts val="0"/>
              </a:spcAft>
              <a:buClr>
                <a:srgbClr val="000000"/>
              </a:buClr>
              <a:buSzPts val="1100"/>
            </a:pPr>
            <a:r>
              <a:rPr lang="en-US" sz="1100" b="0" i="0" u="none" strike="noStrike" cap="none" dirty="0">
                <a:solidFill>
                  <a:srgbClr val="000000"/>
                </a:solidFill>
                <a:latin typeface="Georgia"/>
                <a:ea typeface="Georgia"/>
                <a:cs typeface="Georgia"/>
                <a:sym typeface="Georgia"/>
              </a:rPr>
              <a:t>        model authentic auction dynamics</a:t>
            </a:r>
            <a:endParaRPr lang="en-US" sz="1100" dirty="0"/>
          </a:p>
          <a:p>
            <a:pPr marL="285750" marR="0" lvl="0" indent="-266700" algn="l" rtl="0">
              <a:lnSpc>
                <a:spcPct val="100000"/>
              </a:lnSpc>
              <a:spcBef>
                <a:spcPts val="0"/>
              </a:spcBef>
              <a:spcAft>
                <a:spcPts val="0"/>
              </a:spcAft>
              <a:buClr>
                <a:srgbClr val="000000"/>
              </a:buClr>
              <a:buSzPts val="1100"/>
              <a:buFont typeface="Arial"/>
              <a:buChar char="•"/>
            </a:pPr>
            <a:r>
              <a:rPr lang="en-US" sz="1100" b="0" i="0" u="none" strike="noStrike" cap="none" dirty="0">
                <a:solidFill>
                  <a:srgbClr val="000000"/>
                </a:solidFill>
                <a:latin typeface="Georgia"/>
                <a:ea typeface="Georgia"/>
                <a:cs typeface="Georgia"/>
                <a:sym typeface="Georgia"/>
              </a:rPr>
              <a:t>Simulation designed to mirror real-world bidding patterns and behaviors</a:t>
            </a:r>
            <a:endParaRPr lang="en-US" sz="1100" i="0" u="none" strike="noStrike" cap="none" dirty="0">
              <a:solidFill>
                <a:srgbClr val="000000"/>
              </a:solidFill>
              <a:latin typeface="Georgia"/>
              <a:ea typeface="Georgia"/>
              <a:cs typeface="Georgia"/>
              <a:sym typeface="Georgia"/>
            </a:endParaRPr>
          </a:p>
          <a:p>
            <a:pPr marL="285750" marR="0" lvl="0" indent="-266700" algn="l" rtl="0">
              <a:lnSpc>
                <a:spcPct val="100000"/>
              </a:lnSpc>
              <a:spcBef>
                <a:spcPts val="0"/>
              </a:spcBef>
              <a:spcAft>
                <a:spcPts val="0"/>
              </a:spcAft>
              <a:buClr>
                <a:srgbClr val="000000"/>
              </a:buClr>
              <a:buSzPts val="1100"/>
              <a:buFont typeface="Arial"/>
              <a:buChar char="•"/>
            </a:pPr>
            <a:r>
              <a:rPr lang="en-US" sz="1100" dirty="0">
                <a:latin typeface="Georgia" panose="02040502050405020303" pitchFamily="18" charset="0"/>
              </a:rPr>
              <a:t>Simulated as an alternative to protected confidential transaction data</a:t>
            </a:r>
          </a:p>
          <a:p>
            <a:pPr marL="457200" marR="0" lvl="0" indent="0" algn="l" rtl="0">
              <a:lnSpc>
                <a:spcPct val="100000"/>
              </a:lnSpc>
              <a:spcBef>
                <a:spcPts val="0"/>
              </a:spcBef>
              <a:spcAft>
                <a:spcPts val="0"/>
              </a:spcAft>
              <a:buNone/>
            </a:pPr>
            <a:endParaRPr lang="en-US" sz="1100" dirty="0">
              <a:latin typeface="Georgia" panose="02040502050405020303" pitchFamily="18" charset="0"/>
              <a:ea typeface="Georgia"/>
              <a:cs typeface="Georgia"/>
              <a:sym typeface="Georgia"/>
            </a:endParaRPr>
          </a:p>
          <a:p>
            <a:pPr marL="0" marR="0" lvl="0" indent="0" algn="l" rtl="0">
              <a:lnSpc>
                <a:spcPct val="100000"/>
              </a:lnSpc>
              <a:spcBef>
                <a:spcPts val="0"/>
              </a:spcBef>
              <a:spcAft>
                <a:spcPts val="0"/>
              </a:spcAft>
              <a:buClr>
                <a:srgbClr val="000000"/>
              </a:buClr>
              <a:buSzPts val="1600"/>
              <a:buFont typeface="Arial"/>
              <a:buNone/>
            </a:pPr>
            <a:r>
              <a:rPr lang="en-US" sz="1300" b="1" i="0" u="none" strike="noStrike" cap="none" dirty="0">
                <a:solidFill>
                  <a:srgbClr val="005493"/>
                </a:solidFill>
                <a:latin typeface="Georgia"/>
                <a:ea typeface="Georgia"/>
                <a:cs typeface="Georgia"/>
                <a:sym typeface="Georgia"/>
              </a:rPr>
              <a:t>Simulation Architecture</a:t>
            </a:r>
            <a:r>
              <a:rPr lang="en-US" sz="1300" b="0" i="0" u="none" strike="noStrike" cap="none" dirty="0">
                <a:solidFill>
                  <a:srgbClr val="005493"/>
                </a:solidFill>
                <a:latin typeface="Georgia"/>
                <a:ea typeface="Georgia"/>
                <a:cs typeface="Georgia"/>
                <a:sym typeface="Georgia"/>
              </a:rPr>
              <a:t>:</a:t>
            </a:r>
            <a:endParaRPr lang="en-US" sz="1100" dirty="0"/>
          </a:p>
          <a:p>
            <a:pPr marL="285750" marR="0" lvl="0" indent="-266700" algn="l" rtl="0">
              <a:lnSpc>
                <a:spcPct val="100000"/>
              </a:lnSpc>
              <a:spcBef>
                <a:spcPts val="0"/>
              </a:spcBef>
              <a:spcAft>
                <a:spcPts val="0"/>
              </a:spcAft>
              <a:buClr>
                <a:srgbClr val="000000"/>
              </a:buClr>
              <a:buSzPts val="1100"/>
              <a:buFont typeface="Arial"/>
              <a:buChar char="•"/>
            </a:pPr>
            <a:r>
              <a:rPr lang="en-US" sz="1100" dirty="0">
                <a:latin typeface="Georgia"/>
                <a:ea typeface="Georgia"/>
                <a:cs typeface="Georgia"/>
                <a:sym typeface="Georgia"/>
              </a:rPr>
              <a:t>500</a:t>
            </a:r>
            <a:r>
              <a:rPr lang="en-US" sz="1100" b="0" i="0" u="none" strike="noStrike" cap="none" dirty="0">
                <a:solidFill>
                  <a:srgbClr val="000000"/>
                </a:solidFill>
                <a:latin typeface="Georgia"/>
                <a:ea typeface="Georgia"/>
                <a:cs typeface="Georgia"/>
                <a:sym typeface="Georgia"/>
              </a:rPr>
              <a:t> simulated auctions (auction_001 to auction_</a:t>
            </a:r>
            <a:r>
              <a:rPr lang="en-US" sz="1100" dirty="0">
                <a:latin typeface="Georgia"/>
                <a:ea typeface="Georgia"/>
                <a:cs typeface="Georgia"/>
                <a:sym typeface="Georgia"/>
              </a:rPr>
              <a:t>500</a:t>
            </a:r>
            <a:r>
              <a:rPr lang="en-US" sz="1100" b="0" i="0" u="none" strike="noStrike" cap="none" dirty="0">
                <a:solidFill>
                  <a:srgbClr val="000000"/>
                </a:solidFill>
                <a:latin typeface="Georgia"/>
                <a:ea typeface="Georgia"/>
                <a:cs typeface="Georgia"/>
                <a:sym typeface="Georgia"/>
              </a:rPr>
              <a:t>)</a:t>
            </a:r>
            <a:endParaRPr lang="en-US" sz="1100" dirty="0"/>
          </a:p>
          <a:p>
            <a:pPr marL="285750" marR="0" lvl="0" indent="-266700" algn="l" rtl="0">
              <a:lnSpc>
                <a:spcPct val="100000"/>
              </a:lnSpc>
              <a:spcBef>
                <a:spcPts val="0"/>
              </a:spcBef>
              <a:spcAft>
                <a:spcPts val="0"/>
              </a:spcAft>
              <a:buClr>
                <a:srgbClr val="000000"/>
              </a:buClr>
              <a:buSzPts val="1100"/>
              <a:buFont typeface="Arial"/>
              <a:buChar char="•"/>
            </a:pPr>
            <a:r>
              <a:rPr lang="en-US" sz="1100" b="0" i="0" u="none" strike="noStrike" cap="none" dirty="0">
                <a:solidFill>
                  <a:srgbClr val="000000"/>
                </a:solidFill>
                <a:latin typeface="Georgia"/>
                <a:ea typeface="Georgia"/>
                <a:cs typeface="Georgia"/>
                <a:sym typeface="Georgia"/>
              </a:rPr>
              <a:t>Pool of </a:t>
            </a:r>
            <a:r>
              <a:rPr lang="en-US" sz="1100" dirty="0">
                <a:latin typeface="Georgia"/>
                <a:ea typeface="Georgia"/>
                <a:cs typeface="Georgia"/>
                <a:sym typeface="Georgia"/>
              </a:rPr>
              <a:t>1</a:t>
            </a:r>
            <a:r>
              <a:rPr lang="en-US" sz="1100" b="0" i="0" u="none" strike="noStrike" cap="none" dirty="0">
                <a:solidFill>
                  <a:srgbClr val="000000"/>
                </a:solidFill>
                <a:latin typeface="Georgia"/>
                <a:ea typeface="Georgia"/>
                <a:cs typeface="Georgia"/>
                <a:sym typeface="Georgia"/>
              </a:rPr>
              <a:t>,</a:t>
            </a:r>
            <a:r>
              <a:rPr lang="en-US" sz="1100" dirty="0">
                <a:latin typeface="Georgia"/>
                <a:ea typeface="Georgia"/>
                <a:cs typeface="Georgia"/>
                <a:sym typeface="Georgia"/>
              </a:rPr>
              <a:t>500</a:t>
            </a:r>
            <a:r>
              <a:rPr lang="en-US" sz="1100" b="0" i="0" u="none" strike="noStrike" cap="none" dirty="0">
                <a:solidFill>
                  <a:srgbClr val="000000"/>
                </a:solidFill>
                <a:latin typeface="Georgia"/>
                <a:ea typeface="Georgia"/>
                <a:cs typeface="Georgia"/>
                <a:sym typeface="Georgia"/>
              </a:rPr>
              <a:t> bidders with behaviorally distinct profiles:</a:t>
            </a:r>
            <a:endParaRPr lang="en-US" sz="1100" dirty="0"/>
          </a:p>
          <a:p>
            <a:pPr marL="742950" marR="0" lvl="1" indent="-266700" algn="l" rtl="0">
              <a:lnSpc>
                <a:spcPct val="100000"/>
              </a:lnSpc>
              <a:spcBef>
                <a:spcPts val="0"/>
              </a:spcBef>
              <a:spcAft>
                <a:spcPts val="0"/>
              </a:spcAft>
              <a:buClr>
                <a:srgbClr val="000000"/>
              </a:buClr>
              <a:buSzPts val="1100"/>
              <a:buFont typeface="Noto Sans Symbols"/>
              <a:buChar char="❖"/>
            </a:pPr>
            <a:r>
              <a:rPr lang="en-US" sz="1100" dirty="0">
                <a:latin typeface="Georgia"/>
                <a:ea typeface="Georgia"/>
                <a:cs typeface="Georgia"/>
                <a:sym typeface="Georgia"/>
              </a:rPr>
              <a:t>82</a:t>
            </a:r>
            <a:r>
              <a:rPr lang="en-US" sz="1100" b="0" i="0" u="none" strike="noStrike" cap="none" dirty="0">
                <a:solidFill>
                  <a:srgbClr val="000000"/>
                </a:solidFill>
                <a:latin typeface="Georgia"/>
                <a:ea typeface="Georgia"/>
                <a:cs typeface="Georgia"/>
                <a:sym typeface="Georgia"/>
              </a:rPr>
              <a:t>% Normal bidders </a:t>
            </a:r>
            <a:endParaRPr lang="en-US" sz="1100" dirty="0"/>
          </a:p>
          <a:p>
            <a:pPr marL="742950" marR="0" lvl="1" indent="-266700" algn="l" rtl="0">
              <a:lnSpc>
                <a:spcPct val="100000"/>
              </a:lnSpc>
              <a:spcBef>
                <a:spcPts val="0"/>
              </a:spcBef>
              <a:spcAft>
                <a:spcPts val="0"/>
              </a:spcAft>
              <a:buClr>
                <a:srgbClr val="000000"/>
              </a:buClr>
              <a:buSzPts val="1100"/>
              <a:buFont typeface="Noto Sans Symbols"/>
              <a:buChar char="❖"/>
            </a:pPr>
            <a:r>
              <a:rPr lang="en-US" sz="1100" dirty="0">
                <a:latin typeface="Georgia"/>
                <a:ea typeface="Georgia"/>
                <a:cs typeface="Georgia"/>
                <a:sym typeface="Georgia"/>
              </a:rPr>
              <a:t>12</a:t>
            </a:r>
            <a:r>
              <a:rPr lang="en-US" sz="1100" b="0" i="0" u="none" strike="noStrike" cap="none" dirty="0">
                <a:solidFill>
                  <a:srgbClr val="000000"/>
                </a:solidFill>
                <a:latin typeface="Georgia"/>
                <a:ea typeface="Georgia"/>
                <a:cs typeface="Georgia"/>
                <a:sym typeface="Georgia"/>
              </a:rPr>
              <a:t>% Excessive bidders </a:t>
            </a:r>
            <a:endParaRPr lang="en-US" sz="1100" dirty="0"/>
          </a:p>
          <a:p>
            <a:pPr marL="742950" marR="0" lvl="1" indent="-266700" algn="l" rtl="0">
              <a:lnSpc>
                <a:spcPct val="100000"/>
              </a:lnSpc>
              <a:spcBef>
                <a:spcPts val="0"/>
              </a:spcBef>
              <a:spcAft>
                <a:spcPts val="0"/>
              </a:spcAft>
              <a:buClr>
                <a:srgbClr val="000000"/>
              </a:buClr>
              <a:buSzPts val="1100"/>
              <a:buFont typeface="Noto Sans Symbols"/>
              <a:buChar char="❖"/>
            </a:pPr>
            <a:r>
              <a:rPr lang="en-US" sz="1100" dirty="0">
                <a:latin typeface="Georgia"/>
                <a:ea typeface="Georgia"/>
                <a:cs typeface="Georgia"/>
                <a:sym typeface="Georgia"/>
              </a:rPr>
              <a:t>8</a:t>
            </a:r>
            <a:r>
              <a:rPr lang="en-US" sz="1100" b="0" i="0" u="none" strike="noStrike" cap="none" dirty="0">
                <a:solidFill>
                  <a:srgbClr val="000000"/>
                </a:solidFill>
                <a:latin typeface="Georgia"/>
                <a:ea typeface="Georgia"/>
                <a:cs typeface="Georgia"/>
                <a:sym typeface="Georgia"/>
              </a:rPr>
              <a:t>% Shill bidders with known shill bidder labels as ground truth </a:t>
            </a:r>
            <a:endParaRPr lang="en-US" sz="1100" dirty="0"/>
          </a:p>
          <a:p>
            <a:pPr marL="0" marR="0" lvl="0" indent="0" algn="l" rtl="0">
              <a:lnSpc>
                <a:spcPct val="150000"/>
              </a:lnSpc>
              <a:spcBef>
                <a:spcPts val="0"/>
              </a:spcBef>
              <a:spcAft>
                <a:spcPts val="0"/>
              </a:spcAft>
              <a:buClr>
                <a:srgbClr val="000000"/>
              </a:buClr>
              <a:buSzPts val="1600"/>
              <a:buFont typeface="Arial"/>
              <a:buNone/>
            </a:pPr>
            <a:endParaRPr lang="en" sz="1300" b="1" i="0" u="none" strike="noStrike" cap="none" dirty="0">
              <a:solidFill>
                <a:srgbClr val="005493"/>
              </a:solidFill>
              <a:latin typeface="Georgia"/>
              <a:ea typeface="Georgia"/>
              <a:cs typeface="Georgia"/>
              <a:sym typeface="Georgia"/>
            </a:endParaRPr>
          </a:p>
          <a:p>
            <a:pPr marL="0" marR="0" lvl="0" indent="0" algn="l" rtl="0">
              <a:lnSpc>
                <a:spcPct val="150000"/>
              </a:lnSpc>
              <a:spcBef>
                <a:spcPts val="0"/>
              </a:spcBef>
              <a:spcAft>
                <a:spcPts val="0"/>
              </a:spcAft>
              <a:buClr>
                <a:srgbClr val="000000"/>
              </a:buClr>
              <a:buSzPts val="1600"/>
              <a:buFont typeface="Arial"/>
              <a:buNone/>
            </a:pPr>
            <a:r>
              <a:rPr lang="en" sz="1300" b="1" i="0" u="none" strike="noStrike" cap="none" dirty="0">
                <a:solidFill>
                  <a:srgbClr val="005493"/>
                </a:solidFill>
                <a:latin typeface="Georgia"/>
                <a:ea typeface="Georgia"/>
                <a:cs typeface="Georgia"/>
                <a:sym typeface="Georgia"/>
              </a:rPr>
              <a:t>Behavioral Modeling:</a:t>
            </a:r>
          </a:p>
          <a:p>
            <a:pPr marL="171450" marR="0" lvl="0" indent="-171450" algn="l" rtl="0">
              <a:spcBef>
                <a:spcPts val="0"/>
              </a:spcBef>
              <a:spcAft>
                <a:spcPts val="0"/>
              </a:spcAft>
              <a:buFont typeface="Arial" panose="020B0604020202020204" pitchFamily="34" charset="0"/>
              <a:buChar char="•"/>
            </a:pPr>
            <a:r>
              <a:rPr lang="en" sz="1000" b="1" i="0" u="none" strike="noStrike" cap="none" dirty="0">
                <a:solidFill>
                  <a:srgbClr val="000000"/>
                </a:solidFill>
                <a:latin typeface="Georgia" panose="02040502050405020303" pitchFamily="18" charset="0"/>
                <a:ea typeface="Georgia"/>
                <a:cs typeface="Georgia"/>
                <a:sym typeface="Georgia"/>
              </a:rPr>
              <a:t>Shill Bidders</a:t>
            </a:r>
            <a:r>
              <a:rPr lang="en" sz="1000" b="0" i="0" u="none" strike="noStrike" cap="none" dirty="0">
                <a:solidFill>
                  <a:srgbClr val="000000"/>
                </a:solidFill>
                <a:latin typeface="Georgia" panose="02040502050405020303" pitchFamily="18" charset="0"/>
                <a:ea typeface="Georgia"/>
                <a:cs typeface="Georgia"/>
                <a:sym typeface="Georgia"/>
              </a:rPr>
              <a:t>: Start aggressive (94% bid probability), decrease to 10% → mimic price inflation without winning</a:t>
            </a:r>
            <a:endParaRPr lang="en" sz="1000" dirty="0">
              <a:latin typeface="Georgia" panose="02040502050405020303" pitchFamily="18" charset="0"/>
              <a:ea typeface="Georgia"/>
              <a:cs typeface="Georgia"/>
              <a:sym typeface="Georgia"/>
            </a:endParaRPr>
          </a:p>
          <a:p>
            <a:pPr marL="171450" marR="0" lvl="0" indent="-171450" algn="l" rtl="0">
              <a:spcBef>
                <a:spcPts val="0"/>
              </a:spcBef>
              <a:spcAft>
                <a:spcPts val="0"/>
              </a:spcAft>
              <a:buFont typeface="Arial" panose="020B0604020202020204" pitchFamily="34" charset="0"/>
              <a:buChar char="•"/>
            </a:pPr>
            <a:r>
              <a:rPr lang="en" sz="1000" b="1" i="0" u="none" strike="noStrike" cap="none" dirty="0">
                <a:solidFill>
                  <a:srgbClr val="000000"/>
                </a:solidFill>
                <a:latin typeface="Georgia" panose="02040502050405020303" pitchFamily="18" charset="0"/>
                <a:ea typeface="Georgia"/>
                <a:cs typeface="Georgia"/>
                <a:sym typeface="Georgia"/>
              </a:rPr>
              <a:t>Excessive Bidders</a:t>
            </a:r>
            <a:r>
              <a:rPr lang="en" sz="1000" b="0" i="0" u="none" strike="noStrike" cap="none" dirty="0">
                <a:solidFill>
                  <a:srgbClr val="000000"/>
                </a:solidFill>
                <a:latin typeface="Georgia" panose="02040502050405020303" pitchFamily="18" charset="0"/>
                <a:ea typeface="Georgia"/>
                <a:cs typeface="Georgia"/>
                <a:sym typeface="Georgia"/>
              </a:rPr>
              <a:t>: </a:t>
            </a:r>
            <a:r>
              <a:rPr lang="en" sz="1000" dirty="0">
                <a:latin typeface="Georgia" panose="02040502050405020303" pitchFamily="18" charset="0"/>
                <a:ea typeface="Georgia"/>
                <a:cs typeface="Georgia"/>
                <a:sym typeface="Georgia"/>
              </a:rPr>
              <a:t>Very active but legit → bid rate grows from 30% to 80%</a:t>
            </a:r>
          </a:p>
          <a:p>
            <a:pPr marL="171450" marR="0" lvl="0" indent="-171450" algn="l" rtl="0">
              <a:spcBef>
                <a:spcPts val="0"/>
              </a:spcBef>
              <a:spcAft>
                <a:spcPts val="0"/>
              </a:spcAft>
              <a:buFont typeface="Arial" panose="020B0604020202020204" pitchFamily="34" charset="0"/>
              <a:buChar char="•"/>
            </a:pPr>
            <a:r>
              <a:rPr lang="en" sz="1000" b="1" i="0" u="none" strike="noStrike" cap="none" dirty="0">
                <a:solidFill>
                  <a:srgbClr val="000000"/>
                </a:solidFill>
                <a:latin typeface="Georgia" panose="02040502050405020303" pitchFamily="18" charset="0"/>
                <a:ea typeface="Georgia"/>
                <a:cs typeface="Georgia"/>
                <a:sym typeface="Georgia"/>
              </a:rPr>
              <a:t>Normal Bidders</a:t>
            </a:r>
            <a:r>
              <a:rPr lang="en" sz="1000" b="0" i="0" u="none" strike="noStrike" cap="none" dirty="0">
                <a:solidFill>
                  <a:srgbClr val="000000"/>
                </a:solidFill>
                <a:latin typeface="Georgia" panose="02040502050405020303" pitchFamily="18" charset="0"/>
                <a:ea typeface="Georgia"/>
                <a:cs typeface="Georgia"/>
                <a:sym typeface="Georgia"/>
              </a:rPr>
              <a:t>: </a:t>
            </a:r>
            <a:r>
              <a:rPr lang="en" sz="1000" dirty="0">
                <a:latin typeface="Georgia" panose="02040502050405020303" pitchFamily="18" charset="0"/>
                <a:ea typeface="Georgia"/>
                <a:cs typeface="Georgia"/>
                <a:sym typeface="Georgia"/>
              </a:rPr>
              <a:t>Low, steady bids, spike at end → typical user behavior</a:t>
            </a:r>
            <a:endParaRPr lang="en" sz="1000" dirty="0">
              <a:solidFill>
                <a:schemeClr val="dk1"/>
              </a:solidFill>
              <a:latin typeface="Georgia" panose="02040502050405020303" pitchFamily="18" charset="0"/>
              <a:ea typeface="Georgia"/>
            </a:endParaRPr>
          </a:p>
          <a:p>
            <a:pPr marL="171450" marR="0" lvl="0" indent="-171450" algn="l" rtl="0">
              <a:spcBef>
                <a:spcPts val="0"/>
              </a:spcBef>
              <a:spcAft>
                <a:spcPts val="0"/>
              </a:spcAft>
              <a:buFont typeface="Arial" panose="020B0604020202020204" pitchFamily="34" charset="0"/>
              <a:buChar char="•"/>
            </a:pPr>
            <a:r>
              <a:rPr lang="en" sz="1000" b="1" i="0" u="none" strike="noStrike" cap="none" dirty="0">
                <a:solidFill>
                  <a:srgbClr val="000000"/>
                </a:solidFill>
                <a:latin typeface="Georgia" panose="02040502050405020303" pitchFamily="18" charset="0"/>
                <a:ea typeface="Georgia"/>
                <a:cs typeface="Georgia"/>
                <a:sym typeface="Georgia"/>
              </a:rPr>
              <a:t>End-auction Sniping</a:t>
            </a:r>
            <a:r>
              <a:rPr lang="en" sz="1000" b="0" i="0" u="none" strike="noStrike" cap="none" dirty="0">
                <a:solidFill>
                  <a:srgbClr val="000000"/>
                </a:solidFill>
                <a:latin typeface="Georgia" panose="02040502050405020303" pitchFamily="18" charset="0"/>
                <a:ea typeface="Georgia"/>
                <a:cs typeface="Georgia"/>
                <a:sym typeface="Georgia"/>
              </a:rPr>
              <a:t>: </a:t>
            </a:r>
            <a:r>
              <a:rPr lang="en" sz="1000" dirty="0">
                <a:latin typeface="Georgia" panose="02040502050405020303" pitchFamily="18" charset="0"/>
                <a:ea typeface="Georgia"/>
                <a:cs typeface="Georgia"/>
                <a:sym typeface="Georgia"/>
              </a:rPr>
              <a:t>Final-round bidding spike → modeled for normal and excessive bidder type</a:t>
            </a:r>
            <a:endParaRPr sz="1300" b="0" i="0" u="none" strike="noStrike" cap="none" dirty="0">
              <a:solidFill>
                <a:srgbClr val="000000"/>
              </a:solidFill>
              <a:latin typeface="Georgia"/>
              <a:ea typeface="Georgia"/>
              <a:cs typeface="Georgia"/>
              <a:sym typeface="Georgia"/>
            </a:endParaRPr>
          </a:p>
        </p:txBody>
      </p:sp>
      <p:pic>
        <p:nvPicPr>
          <p:cNvPr id="132" name="Google Shape;132;p24"/>
          <p:cNvPicPr preferRelativeResize="0"/>
          <p:nvPr/>
        </p:nvPicPr>
        <p:blipFill>
          <a:blip r:embed="rId3">
            <a:alphaModFix/>
          </a:blip>
          <a:stretch>
            <a:fillRect/>
          </a:stretch>
        </p:blipFill>
        <p:spPr>
          <a:xfrm>
            <a:off x="5226076" y="827096"/>
            <a:ext cx="1621731" cy="2065236"/>
          </a:xfrm>
          <a:prstGeom prst="rect">
            <a:avLst/>
          </a:prstGeom>
          <a:noFill/>
          <a:ln>
            <a:noFill/>
          </a:ln>
        </p:spPr>
      </p:pic>
      <p:pic>
        <p:nvPicPr>
          <p:cNvPr id="133" name="Google Shape;133;p24"/>
          <p:cNvPicPr preferRelativeResize="0"/>
          <p:nvPr/>
        </p:nvPicPr>
        <p:blipFill>
          <a:blip r:embed="rId4">
            <a:alphaModFix/>
          </a:blip>
          <a:stretch>
            <a:fillRect/>
          </a:stretch>
        </p:blipFill>
        <p:spPr>
          <a:xfrm>
            <a:off x="7209387" y="827096"/>
            <a:ext cx="1347397" cy="20652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82979" y="97971"/>
            <a:ext cx="8378042" cy="827233"/>
          </a:xfrm>
          <a:prstGeom prst="rect">
            <a:avLst/>
          </a:prstGeom>
          <a:noFill/>
          <a:ln>
            <a:noFill/>
          </a:ln>
        </p:spPr>
        <p:txBody>
          <a:bodyPr spcFirstLastPara="1" wrap="square" lIns="91425" tIns="45700" rIns="91425" bIns="45700" anchor="ctr" anchorCtr="0">
            <a:noAutofit/>
          </a:bodyPr>
          <a:lstStyle/>
          <a:p>
            <a:pPr>
              <a:buClr>
                <a:schemeClr val="dk1"/>
              </a:buClr>
            </a:pPr>
            <a:r>
              <a:rPr lang="en-US" sz="2400" b="1" dirty="0">
                <a:solidFill>
                  <a:schemeClr val="bg2"/>
                </a:solidFill>
              </a:rPr>
              <a:t>Exploratory Data Analysis (EDA): Auction Data &amp; Shill Group Behavior</a:t>
            </a:r>
            <a:endParaRPr sz="2400" b="1" dirty="0">
              <a:solidFill>
                <a:schemeClr val="bg2"/>
              </a:solidFill>
            </a:endParaRPr>
          </a:p>
        </p:txBody>
      </p:sp>
      <p:sp>
        <p:nvSpPr>
          <p:cNvPr id="139" name="Google Shape;139;p25"/>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pic>
        <p:nvPicPr>
          <p:cNvPr id="140" name="Google Shape;140;p25"/>
          <p:cNvPicPr preferRelativeResize="0"/>
          <p:nvPr/>
        </p:nvPicPr>
        <p:blipFill>
          <a:blip r:embed="rId3">
            <a:alphaModFix/>
          </a:blip>
          <a:stretch>
            <a:fillRect/>
          </a:stretch>
        </p:blipFill>
        <p:spPr>
          <a:xfrm>
            <a:off x="592581" y="1187188"/>
            <a:ext cx="3048158" cy="2669550"/>
          </a:xfrm>
          <a:prstGeom prst="rect">
            <a:avLst/>
          </a:prstGeom>
          <a:noFill/>
          <a:ln>
            <a:noFill/>
          </a:ln>
        </p:spPr>
      </p:pic>
      <p:pic>
        <p:nvPicPr>
          <p:cNvPr id="141" name="Google Shape;141;p25"/>
          <p:cNvPicPr preferRelativeResize="0"/>
          <p:nvPr/>
        </p:nvPicPr>
        <p:blipFill>
          <a:blip r:embed="rId4">
            <a:alphaModFix/>
          </a:blip>
          <a:stretch>
            <a:fillRect/>
          </a:stretch>
        </p:blipFill>
        <p:spPr>
          <a:xfrm>
            <a:off x="4074517" y="1141865"/>
            <a:ext cx="4476902" cy="266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77900" y="5"/>
            <a:ext cx="7766100" cy="862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000"/>
              <a:buNone/>
            </a:pPr>
            <a:r>
              <a:rPr lang="en" sz="2400" b="1">
                <a:solidFill>
                  <a:srgbClr val="005493"/>
                </a:solidFill>
              </a:rPr>
              <a:t>EDA - Bidding Timeline Pattern by Bidder Type</a:t>
            </a:r>
            <a:endParaRPr sz="2400">
              <a:solidFill>
                <a:srgbClr val="005493"/>
              </a:solidFill>
            </a:endParaRPr>
          </a:p>
        </p:txBody>
      </p:sp>
      <p:sp>
        <p:nvSpPr>
          <p:cNvPr id="147" name="Google Shape;147;p26"/>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a:t>
            </a:fld>
            <a:endParaRPr/>
          </a:p>
        </p:txBody>
      </p:sp>
      <p:pic>
        <p:nvPicPr>
          <p:cNvPr id="148" name="Google Shape;148;p26"/>
          <p:cNvPicPr preferRelativeResize="0"/>
          <p:nvPr/>
        </p:nvPicPr>
        <p:blipFill>
          <a:blip r:embed="rId3">
            <a:alphaModFix/>
          </a:blip>
          <a:stretch>
            <a:fillRect/>
          </a:stretch>
        </p:blipFill>
        <p:spPr>
          <a:xfrm>
            <a:off x="326625" y="862800"/>
            <a:ext cx="4323975" cy="3198775"/>
          </a:xfrm>
          <a:prstGeom prst="rect">
            <a:avLst/>
          </a:prstGeom>
          <a:noFill/>
          <a:ln>
            <a:noFill/>
          </a:ln>
        </p:spPr>
      </p:pic>
      <p:sp>
        <p:nvSpPr>
          <p:cNvPr id="149" name="Google Shape;149;p26"/>
          <p:cNvSpPr/>
          <p:nvPr/>
        </p:nvSpPr>
        <p:spPr>
          <a:xfrm>
            <a:off x="4963825" y="748675"/>
            <a:ext cx="3717300" cy="356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800" b="1">
                <a:solidFill>
                  <a:schemeClr val="dk1"/>
                </a:solidFill>
              </a:rPr>
              <a:t>🟩 Normal Bidders (Green Line)</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b="1">
                <a:solidFill>
                  <a:schemeClr val="dk1"/>
                </a:solidFill>
              </a:rPr>
              <a:t>Relatively even distribution</a:t>
            </a:r>
            <a:r>
              <a:rPr lang="en" sz="800">
                <a:solidFill>
                  <a:schemeClr val="dk1"/>
                </a:solidFill>
              </a:rPr>
              <a:t> of bidding</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Casual sniping behavior </a:t>
            </a:r>
            <a:r>
              <a:rPr lang="en" sz="800">
                <a:solidFill>
                  <a:schemeClr val="dk1"/>
                </a:solidFill>
              </a:rPr>
              <a:t>in final rounds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Represent a baseline pattern of healthy, typical user engagement</a:t>
            </a:r>
            <a:endParaRPr sz="800">
              <a:solidFill>
                <a:schemeClr val="dk1"/>
              </a:solidFill>
            </a:endParaRPr>
          </a:p>
          <a:p>
            <a:pPr marL="0" lvl="0" indent="0" algn="l" rtl="0">
              <a:lnSpc>
                <a:spcPct val="115000"/>
              </a:lnSpc>
              <a:spcBef>
                <a:spcPts val="1200"/>
              </a:spcBef>
              <a:spcAft>
                <a:spcPts val="0"/>
              </a:spcAft>
              <a:buNone/>
            </a:pPr>
            <a:r>
              <a:rPr lang="en" sz="800" b="1">
                <a:solidFill>
                  <a:schemeClr val="dk1"/>
                </a:solidFill>
              </a:rPr>
              <a:t>🟦 Excessive Bidders (Blue Line)</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b="1">
                <a:solidFill>
                  <a:schemeClr val="dk1"/>
                </a:solidFill>
              </a:rPr>
              <a:t>Steady rise in activity</a:t>
            </a:r>
            <a:r>
              <a:rPr lang="en" sz="800">
                <a:solidFill>
                  <a:schemeClr val="dk1"/>
                </a:solidFill>
              </a:rPr>
              <a:t> throughout the auction timeline</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Noticeable </a:t>
            </a:r>
            <a:r>
              <a:rPr lang="en" sz="800" b="1">
                <a:solidFill>
                  <a:schemeClr val="dk1"/>
                </a:solidFill>
              </a:rPr>
              <a:t>spike in the final phase (Sniping Zone)</a:t>
            </a:r>
            <a:endParaRPr sz="800" b="1">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Reflects behavior of </a:t>
            </a:r>
            <a:r>
              <a:rPr lang="en" sz="800" b="1">
                <a:solidFill>
                  <a:schemeClr val="dk1"/>
                </a:solidFill>
              </a:rPr>
              <a:t>aggressive or competitive bidders</a:t>
            </a:r>
            <a:r>
              <a:rPr lang="en" sz="800">
                <a:solidFill>
                  <a:schemeClr val="dk1"/>
                </a:solidFill>
              </a:rPr>
              <a:t> who may be legitimate but intense</a:t>
            </a:r>
            <a:endParaRPr sz="800">
              <a:solidFill>
                <a:schemeClr val="dk1"/>
              </a:solidFill>
            </a:endParaRPr>
          </a:p>
          <a:p>
            <a:pPr marL="0" lvl="0" indent="0" algn="l" rtl="0">
              <a:lnSpc>
                <a:spcPct val="115000"/>
              </a:lnSpc>
              <a:spcBef>
                <a:spcPts val="1200"/>
              </a:spcBef>
              <a:spcAft>
                <a:spcPts val="0"/>
              </a:spcAft>
              <a:buNone/>
            </a:pPr>
            <a:r>
              <a:rPr lang="en" sz="800" b="1">
                <a:solidFill>
                  <a:schemeClr val="dk1"/>
                </a:solidFill>
              </a:rPr>
              <a:t>🟧 Shill Bidders (Orange Line)</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a:solidFill>
                  <a:schemeClr val="dk1"/>
                </a:solidFill>
              </a:rPr>
              <a:t>Extremely </a:t>
            </a:r>
            <a:r>
              <a:rPr lang="en" sz="800" b="1">
                <a:solidFill>
                  <a:schemeClr val="dk1"/>
                </a:solidFill>
              </a:rPr>
              <a:t>active early on</a:t>
            </a:r>
            <a:r>
              <a:rPr lang="en" sz="800">
                <a:solidFill>
                  <a:schemeClr val="dk1"/>
                </a:solidFill>
              </a:rPr>
              <a:t>, possibly to </a:t>
            </a:r>
            <a:r>
              <a:rPr lang="en" sz="800" b="1">
                <a:solidFill>
                  <a:schemeClr val="dk1"/>
                </a:solidFill>
              </a:rPr>
              <a:t>create bidding momentum</a:t>
            </a:r>
            <a:r>
              <a:rPr lang="en" sz="800">
                <a:solidFill>
                  <a:schemeClr val="dk1"/>
                </a:solidFill>
              </a:rPr>
              <a:t> and artificially inflate price</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Activity </a:t>
            </a:r>
            <a:r>
              <a:rPr lang="en" sz="800" b="1">
                <a:solidFill>
                  <a:schemeClr val="dk1"/>
                </a:solidFill>
              </a:rPr>
              <a:t>drops sharply mid-to-late auction</a:t>
            </a:r>
            <a:r>
              <a:rPr lang="en" sz="800">
                <a:solidFill>
                  <a:schemeClr val="dk1"/>
                </a:solidFill>
              </a:rPr>
              <a:t>, especially in the final rounds — </a:t>
            </a:r>
            <a:r>
              <a:rPr lang="en" sz="800" b="1">
                <a:solidFill>
                  <a:schemeClr val="dk1"/>
                </a:solidFill>
              </a:rPr>
              <a:t>avoid winning</a:t>
            </a:r>
            <a:r>
              <a:rPr lang="en" sz="800">
                <a:solidFill>
                  <a:schemeClr val="dk1"/>
                </a:solidFill>
              </a:rPr>
              <a:t> the auction</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Clear </a:t>
            </a:r>
            <a:r>
              <a:rPr lang="en" sz="800" b="1">
                <a:solidFill>
                  <a:schemeClr val="dk1"/>
                </a:solidFill>
              </a:rPr>
              <a:t>drop-off in the sniping phase</a:t>
            </a:r>
            <a:r>
              <a:rPr lang="en" sz="800">
                <a:solidFill>
                  <a:schemeClr val="dk1"/>
                </a:solidFill>
              </a:rPr>
              <a:t>, intentionally avoiding wins and focusing on </a:t>
            </a:r>
            <a:r>
              <a:rPr lang="en" sz="800" b="1">
                <a:solidFill>
                  <a:schemeClr val="dk1"/>
                </a:solidFill>
              </a:rPr>
              <a:t>inflating prices</a:t>
            </a:r>
            <a:endParaRPr sz="8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20841" y="23321"/>
            <a:ext cx="7766100" cy="86287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200" b="1" i="0" u="none" strike="noStrike">
                <a:solidFill>
                  <a:srgbClr val="005493"/>
                </a:solidFill>
                <a:latin typeface="Georgia"/>
                <a:ea typeface="Georgia"/>
                <a:cs typeface="Georgia"/>
                <a:sym typeface="Georgia"/>
              </a:rPr>
              <a:t>Neo4j Visualization 1: Detecting Shill Bidding Rings</a:t>
            </a:r>
            <a:endParaRPr sz="2200" b="1">
              <a:solidFill>
                <a:srgbClr val="005493"/>
              </a:solidFill>
              <a:latin typeface="Georgia"/>
              <a:ea typeface="Georgia"/>
              <a:cs typeface="Georgia"/>
              <a:sym typeface="Georgia"/>
            </a:endParaRPr>
          </a:p>
        </p:txBody>
      </p:sp>
      <p:sp>
        <p:nvSpPr>
          <p:cNvPr id="155" name="Google Shape;155;p27"/>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a:t>
            </a:fld>
            <a:endParaRPr/>
          </a:p>
        </p:txBody>
      </p:sp>
      <p:sp>
        <p:nvSpPr>
          <p:cNvPr id="156" name="Google Shape;156;p27"/>
          <p:cNvSpPr txBox="1"/>
          <p:nvPr/>
        </p:nvSpPr>
        <p:spPr>
          <a:xfrm>
            <a:off x="563450" y="2816794"/>
            <a:ext cx="2396700" cy="11598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D637F"/>
              </a:solidFill>
              <a:latin typeface="Merriweather Sans"/>
              <a:ea typeface="Merriweather Sans"/>
              <a:cs typeface="Merriweather Sans"/>
              <a:sym typeface="Merriweather Sans"/>
            </a:endParaRPr>
          </a:p>
        </p:txBody>
      </p:sp>
      <p:sp>
        <p:nvSpPr>
          <p:cNvPr id="157" name="Google Shape;157;p27"/>
          <p:cNvSpPr/>
          <p:nvPr/>
        </p:nvSpPr>
        <p:spPr>
          <a:xfrm>
            <a:off x="4519421" y="797051"/>
            <a:ext cx="3938402" cy="3397908"/>
          </a:xfrm>
          <a:prstGeom prst="roundRect">
            <a:avLst>
              <a:gd name="adj" fmla="val 16667"/>
            </a:avLst>
          </a:prstGeom>
          <a:solidFill>
            <a:srgbClr val="B7CCE4"/>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i="0" u="none" strike="noStrike" cap="none">
                <a:solidFill>
                  <a:srgbClr val="005493"/>
                </a:solidFill>
                <a:latin typeface="Georgia"/>
                <a:ea typeface="Georgia"/>
                <a:cs typeface="Georgia"/>
                <a:sym typeface="Georgia"/>
              </a:rPr>
              <a:t>Key Observations</a:t>
            </a:r>
            <a:endParaRPr sz="1200"/>
          </a:p>
          <a:p>
            <a:pPr marL="0" marR="0" lvl="0" indent="0" algn="l" rtl="0">
              <a:lnSpc>
                <a:spcPct val="100000"/>
              </a:lnSpc>
              <a:spcBef>
                <a:spcPts val="0"/>
              </a:spcBef>
              <a:spcAft>
                <a:spcPts val="0"/>
              </a:spcAft>
              <a:buNone/>
            </a:pPr>
            <a:endParaRPr sz="1200" b="1" i="0" u="none" strike="noStrike" cap="none">
              <a:solidFill>
                <a:schemeClr val="dk1"/>
              </a:solidFill>
              <a:latin typeface="Georgia"/>
              <a:ea typeface="Georgia"/>
              <a:cs typeface="Georgia"/>
              <a:sym typeface="Georgia"/>
            </a:endParaRPr>
          </a:p>
          <a:p>
            <a:pPr marL="285750" marR="0" lvl="0" indent="-273050" algn="l" rtl="0">
              <a:lnSpc>
                <a:spcPct val="100000"/>
              </a:lnSpc>
              <a:spcBef>
                <a:spcPts val="0"/>
              </a:spcBef>
              <a:spcAft>
                <a:spcPts val="0"/>
              </a:spcAft>
              <a:buClr>
                <a:srgbClr val="000000"/>
              </a:buClr>
              <a:buSzPts val="1200"/>
              <a:buFont typeface="Noto Sans Symbols"/>
              <a:buChar char="❖"/>
            </a:pPr>
            <a:r>
              <a:rPr lang="en" sz="1200" b="0" i="0" u="none" strike="noStrike" cap="none">
                <a:solidFill>
                  <a:schemeClr val="dk1"/>
                </a:solidFill>
                <a:latin typeface="Georgia"/>
                <a:ea typeface="Georgia"/>
                <a:cs typeface="Georgia"/>
                <a:sym typeface="Georgia"/>
              </a:rPr>
              <a:t>The bidders are clearly clustered by their shill group value, instantly revealing </a:t>
            </a:r>
            <a:r>
              <a:rPr lang="en" sz="1200" b="0" i="0" u="none" strike="noStrike" cap="none">
                <a:solidFill>
                  <a:srgbClr val="005493"/>
                </a:solidFill>
                <a:latin typeface="Georgia"/>
                <a:ea typeface="Georgia"/>
                <a:cs typeface="Georgia"/>
                <a:sym typeface="Georgia"/>
              </a:rPr>
              <a:t>coordinated bidding rings</a:t>
            </a:r>
            <a:endParaRPr sz="1200"/>
          </a:p>
          <a:p>
            <a:pPr marL="285750" marR="0" lvl="0" indent="-273050" algn="l" rtl="0">
              <a:lnSpc>
                <a:spcPct val="100000"/>
              </a:lnSpc>
              <a:spcBef>
                <a:spcPts val="0"/>
              </a:spcBef>
              <a:spcAft>
                <a:spcPts val="0"/>
              </a:spcAft>
              <a:buClr>
                <a:srgbClr val="000000"/>
              </a:buClr>
              <a:buSzPts val="1200"/>
              <a:buFont typeface="Noto Sans Symbols"/>
              <a:buChar char="❖"/>
            </a:pPr>
            <a:r>
              <a:rPr lang="en" sz="1200" b="0" i="0" u="none" strike="noStrike" cap="none">
                <a:solidFill>
                  <a:schemeClr val="dk1"/>
                </a:solidFill>
                <a:latin typeface="Georgia"/>
                <a:ea typeface="Georgia"/>
                <a:cs typeface="Georgia"/>
                <a:sym typeface="Georgia"/>
              </a:rPr>
              <a:t>The clusters form completely separate networks with no cross-connections - a pattern that would </a:t>
            </a:r>
            <a:r>
              <a:rPr lang="en" sz="1200" b="0" i="0" u="none" strike="noStrike" cap="none">
                <a:solidFill>
                  <a:srgbClr val="005493"/>
                </a:solidFill>
                <a:latin typeface="Georgia"/>
                <a:ea typeface="Georgia"/>
                <a:cs typeface="Georgia"/>
                <a:sym typeface="Georgia"/>
              </a:rPr>
              <a:t>trigger immediate investigation</a:t>
            </a:r>
            <a:r>
              <a:rPr lang="en" sz="1200" b="0" i="0" u="none" strike="noStrike" cap="none">
                <a:solidFill>
                  <a:schemeClr val="dk1"/>
                </a:solidFill>
                <a:latin typeface="Georgia"/>
                <a:ea typeface="Georgia"/>
                <a:cs typeface="Georgia"/>
                <a:sym typeface="Georgia"/>
              </a:rPr>
              <a:t> in real auction platforms</a:t>
            </a:r>
            <a:endParaRPr sz="1200"/>
          </a:p>
          <a:p>
            <a:pPr marL="285750" marR="0" lvl="0" indent="-273050" algn="l" rtl="0">
              <a:lnSpc>
                <a:spcPct val="100000"/>
              </a:lnSpc>
              <a:spcBef>
                <a:spcPts val="0"/>
              </a:spcBef>
              <a:spcAft>
                <a:spcPts val="0"/>
              </a:spcAft>
              <a:buClr>
                <a:srgbClr val="000000"/>
              </a:buClr>
              <a:buSzPts val="1200"/>
              <a:buFont typeface="Noto Sans Symbols"/>
              <a:buChar char="❖"/>
            </a:pPr>
            <a:r>
              <a:rPr lang="en" sz="1200" b="0" i="0" u="none" strike="noStrike" cap="none">
                <a:solidFill>
                  <a:schemeClr val="dk1"/>
                </a:solidFill>
                <a:latin typeface="Georgia"/>
                <a:ea typeface="Georgia"/>
                <a:cs typeface="Georgia"/>
                <a:sym typeface="Georgia"/>
              </a:rPr>
              <a:t>Each group forms a "complete clique" pattern where every member connects to every other member - a distinctive signature of </a:t>
            </a:r>
            <a:r>
              <a:rPr lang="en" sz="1200" b="0" i="0" u="none" strike="noStrike" cap="none">
                <a:solidFill>
                  <a:srgbClr val="005493"/>
                </a:solidFill>
                <a:latin typeface="Georgia"/>
                <a:ea typeface="Georgia"/>
                <a:cs typeface="Georgia"/>
                <a:sym typeface="Georgia"/>
              </a:rPr>
              <a:t>fraudulent coordination </a:t>
            </a:r>
            <a:r>
              <a:rPr lang="en" sz="1200" b="0" i="0" u="none" strike="noStrike" cap="none">
                <a:solidFill>
                  <a:schemeClr val="dk1"/>
                </a:solidFill>
                <a:latin typeface="Georgia"/>
                <a:ea typeface="Georgia"/>
                <a:cs typeface="Georgia"/>
                <a:sym typeface="Georgia"/>
              </a:rPr>
              <a:t>impossible to detect with traditional databases</a:t>
            </a:r>
            <a:endParaRPr sz="1200"/>
          </a:p>
          <a:p>
            <a:pPr marL="285750" marR="0" lvl="0" indent="-273050" algn="l" rtl="0">
              <a:lnSpc>
                <a:spcPct val="100000"/>
              </a:lnSpc>
              <a:spcBef>
                <a:spcPts val="0"/>
              </a:spcBef>
              <a:spcAft>
                <a:spcPts val="0"/>
              </a:spcAft>
              <a:buClr>
                <a:srgbClr val="000000"/>
              </a:buClr>
              <a:buSzPts val="1200"/>
              <a:buFont typeface="Noto Sans Symbols"/>
              <a:buChar char="❖"/>
            </a:pPr>
            <a:r>
              <a:rPr lang="en" sz="1200" b="0" i="0" u="none" strike="noStrike" cap="none">
                <a:solidFill>
                  <a:schemeClr val="dk1"/>
                </a:solidFill>
                <a:latin typeface="Georgia"/>
                <a:ea typeface="Georgia"/>
                <a:cs typeface="Georgia"/>
                <a:sym typeface="Georgia"/>
              </a:rPr>
              <a:t>Individual bidder IDs provide identity information for investigation and </a:t>
            </a:r>
            <a:r>
              <a:rPr lang="en" sz="1200" b="0" i="0" u="none" strike="noStrike" cap="none">
                <a:solidFill>
                  <a:srgbClr val="005493"/>
                </a:solidFill>
                <a:latin typeface="Georgia"/>
                <a:ea typeface="Georgia"/>
                <a:cs typeface="Georgia"/>
                <a:sym typeface="Georgia"/>
              </a:rPr>
              <a:t>tracking of suspicious actors </a:t>
            </a:r>
            <a:r>
              <a:rPr lang="en" sz="1200" b="0" i="0" u="none" strike="noStrike" cap="none">
                <a:solidFill>
                  <a:schemeClr val="dk1"/>
                </a:solidFill>
                <a:latin typeface="Georgia"/>
                <a:ea typeface="Georgia"/>
                <a:cs typeface="Georgia"/>
                <a:sym typeface="Georgia"/>
              </a:rPr>
              <a:t>across multiple auctions</a:t>
            </a:r>
            <a:endParaRPr sz="1200" b="1" i="0" u="none" strike="noStrike" cap="none">
              <a:solidFill>
                <a:schemeClr val="dk1"/>
              </a:solidFill>
              <a:latin typeface="Georgia"/>
              <a:ea typeface="Georgia"/>
              <a:cs typeface="Georgia"/>
              <a:sym typeface="Georgia"/>
            </a:endParaRPr>
          </a:p>
        </p:txBody>
      </p:sp>
      <p:pic>
        <p:nvPicPr>
          <p:cNvPr id="158" name="Google Shape;158;p27"/>
          <p:cNvPicPr preferRelativeResize="0"/>
          <p:nvPr/>
        </p:nvPicPr>
        <p:blipFill>
          <a:blip r:embed="rId3">
            <a:alphaModFix/>
          </a:blip>
          <a:stretch>
            <a:fillRect/>
          </a:stretch>
        </p:blipFill>
        <p:spPr>
          <a:xfrm>
            <a:off x="450312" y="938275"/>
            <a:ext cx="1566901" cy="1510125"/>
          </a:xfrm>
          <a:prstGeom prst="rect">
            <a:avLst/>
          </a:prstGeom>
          <a:noFill/>
          <a:ln>
            <a:noFill/>
          </a:ln>
        </p:spPr>
      </p:pic>
      <p:pic>
        <p:nvPicPr>
          <p:cNvPr id="159" name="Google Shape;159;p27"/>
          <p:cNvPicPr preferRelativeResize="0"/>
          <p:nvPr/>
        </p:nvPicPr>
        <p:blipFill>
          <a:blip r:embed="rId4">
            <a:alphaModFix/>
          </a:blip>
          <a:stretch>
            <a:fillRect/>
          </a:stretch>
        </p:blipFill>
        <p:spPr>
          <a:xfrm>
            <a:off x="2341550" y="852100"/>
            <a:ext cx="1611109" cy="1682476"/>
          </a:xfrm>
          <a:prstGeom prst="rect">
            <a:avLst/>
          </a:prstGeom>
          <a:noFill/>
          <a:ln>
            <a:noFill/>
          </a:ln>
        </p:spPr>
      </p:pic>
      <p:pic>
        <p:nvPicPr>
          <p:cNvPr id="160" name="Google Shape;160;p27"/>
          <p:cNvPicPr preferRelativeResize="0"/>
          <p:nvPr/>
        </p:nvPicPr>
        <p:blipFill>
          <a:blip r:embed="rId5">
            <a:alphaModFix/>
          </a:blip>
          <a:stretch>
            <a:fillRect/>
          </a:stretch>
        </p:blipFill>
        <p:spPr>
          <a:xfrm>
            <a:off x="2412162" y="2689708"/>
            <a:ext cx="1469874" cy="1510117"/>
          </a:xfrm>
          <a:prstGeom prst="rect">
            <a:avLst/>
          </a:prstGeom>
          <a:noFill/>
          <a:ln>
            <a:noFill/>
          </a:ln>
        </p:spPr>
      </p:pic>
      <p:pic>
        <p:nvPicPr>
          <p:cNvPr id="161" name="Google Shape;161;p27"/>
          <p:cNvPicPr preferRelativeResize="0"/>
          <p:nvPr/>
        </p:nvPicPr>
        <p:blipFill>
          <a:blip r:embed="rId6">
            <a:alphaModFix/>
          </a:blip>
          <a:stretch>
            <a:fillRect/>
          </a:stretch>
        </p:blipFill>
        <p:spPr>
          <a:xfrm>
            <a:off x="498824" y="2593655"/>
            <a:ext cx="1469874" cy="16061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320840" y="23321"/>
            <a:ext cx="8502525" cy="86287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200" b="1" i="0" u="none" strike="noStrike">
                <a:solidFill>
                  <a:srgbClr val="005493"/>
                </a:solidFill>
                <a:latin typeface="Georgia"/>
                <a:ea typeface="Georgia"/>
                <a:cs typeface="Georgia"/>
                <a:sym typeface="Georgia"/>
              </a:rPr>
              <a:t>Neo4j Visualization 2: Shill Bidding Auction Activities</a:t>
            </a:r>
            <a:endParaRPr sz="2200" b="1">
              <a:solidFill>
                <a:srgbClr val="005493"/>
              </a:solidFill>
              <a:latin typeface="Georgia"/>
              <a:ea typeface="Georgia"/>
              <a:cs typeface="Georgia"/>
              <a:sym typeface="Georgia"/>
            </a:endParaRPr>
          </a:p>
        </p:txBody>
      </p:sp>
      <p:sp>
        <p:nvSpPr>
          <p:cNvPr id="167" name="Google Shape;167;p28"/>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a:t>
            </a:fld>
            <a:endParaRPr/>
          </a:p>
        </p:txBody>
      </p:sp>
      <p:sp>
        <p:nvSpPr>
          <p:cNvPr id="168" name="Google Shape;168;p28"/>
          <p:cNvSpPr txBox="1"/>
          <p:nvPr/>
        </p:nvSpPr>
        <p:spPr>
          <a:xfrm>
            <a:off x="563450" y="2816794"/>
            <a:ext cx="2396700" cy="11598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D637F"/>
              </a:solidFill>
              <a:latin typeface="Merriweather Sans"/>
              <a:ea typeface="Merriweather Sans"/>
              <a:cs typeface="Merriweather Sans"/>
              <a:sym typeface="Merriweather Sans"/>
            </a:endParaRPr>
          </a:p>
        </p:txBody>
      </p:sp>
      <p:sp>
        <p:nvSpPr>
          <p:cNvPr id="169" name="Google Shape;169;p28"/>
          <p:cNvSpPr/>
          <p:nvPr/>
        </p:nvSpPr>
        <p:spPr>
          <a:xfrm>
            <a:off x="680075" y="886200"/>
            <a:ext cx="3744600" cy="3299100"/>
          </a:xfrm>
          <a:prstGeom prst="roundRect">
            <a:avLst>
              <a:gd name="adj" fmla="val 16667"/>
            </a:avLst>
          </a:prstGeom>
          <a:solidFill>
            <a:srgbClr val="B7CCE4"/>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300" b="1" i="0" u="none" strike="noStrike" cap="none">
                <a:solidFill>
                  <a:srgbClr val="005493"/>
                </a:solidFill>
                <a:latin typeface="Georgia"/>
                <a:ea typeface="Georgia"/>
                <a:cs typeface="Georgia"/>
                <a:sym typeface="Georgia"/>
              </a:rPr>
              <a:t>What We're Seeing:</a:t>
            </a:r>
            <a:endParaRPr sz="1300" i="0" u="none" strike="noStrike" cap="none">
              <a:solidFill>
                <a:srgbClr val="005493"/>
              </a:solidFill>
              <a:latin typeface="Georgia"/>
              <a:ea typeface="Georgia"/>
              <a:cs typeface="Georgia"/>
              <a:sym typeface="Georgia"/>
            </a:endParaRPr>
          </a:p>
          <a:p>
            <a:pPr marL="0" marR="0" lvl="0" indent="0" algn="l" rtl="0">
              <a:lnSpc>
                <a:spcPct val="100000"/>
              </a:lnSpc>
              <a:spcBef>
                <a:spcPts val="0"/>
              </a:spcBef>
              <a:spcAft>
                <a:spcPts val="0"/>
              </a:spcAft>
              <a:buNone/>
            </a:pPr>
            <a:r>
              <a:rPr lang="en" sz="1100" i="0" u="none" strike="noStrike" cap="none">
                <a:solidFill>
                  <a:srgbClr val="C00000"/>
                </a:solidFill>
                <a:latin typeface="Georgia"/>
                <a:ea typeface="Georgia"/>
                <a:cs typeface="Georgia"/>
                <a:sym typeface="Georgia"/>
              </a:rPr>
              <a:t>Red nodes: </a:t>
            </a:r>
            <a:r>
              <a:rPr lang="en" sz="1100" i="0" u="none" strike="noStrike" cap="none">
                <a:solidFill>
                  <a:srgbClr val="000000"/>
                </a:solidFill>
                <a:latin typeface="Georgia"/>
                <a:ea typeface="Georgia"/>
                <a:cs typeface="Georgia"/>
                <a:sym typeface="Georgia"/>
              </a:rPr>
              <a:t>Shill bidders</a:t>
            </a:r>
            <a:endParaRPr sz="1100">
              <a:latin typeface="Georgia"/>
              <a:ea typeface="Georgia"/>
              <a:cs typeface="Georgia"/>
              <a:sym typeface="Georgia"/>
            </a:endParaRPr>
          </a:p>
          <a:p>
            <a:pPr marL="0" marR="0" lvl="0" indent="0" algn="l" rtl="0">
              <a:lnSpc>
                <a:spcPct val="100000"/>
              </a:lnSpc>
              <a:spcBef>
                <a:spcPts val="0"/>
              </a:spcBef>
              <a:spcAft>
                <a:spcPts val="0"/>
              </a:spcAft>
              <a:buNone/>
            </a:pPr>
            <a:endParaRPr sz="110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None/>
            </a:pPr>
            <a:r>
              <a:rPr lang="en" sz="1100" i="0" u="none" strike="noStrike" cap="none">
                <a:solidFill>
                  <a:srgbClr val="0432FF"/>
                </a:solidFill>
                <a:latin typeface="Georgia"/>
                <a:ea typeface="Georgia"/>
                <a:cs typeface="Georgia"/>
                <a:sym typeface="Georgia"/>
              </a:rPr>
              <a:t>Blue nodes: </a:t>
            </a:r>
            <a:r>
              <a:rPr lang="en" sz="1100" i="0" u="none" strike="noStrike" cap="none">
                <a:solidFill>
                  <a:srgbClr val="000000"/>
                </a:solidFill>
                <a:latin typeface="Georgia"/>
                <a:ea typeface="Georgia"/>
                <a:cs typeface="Georgia"/>
                <a:sym typeface="Georgia"/>
              </a:rPr>
              <a:t>Fraudulent auctions</a:t>
            </a:r>
            <a:endParaRPr sz="1100">
              <a:latin typeface="Georgia"/>
              <a:ea typeface="Georgia"/>
              <a:cs typeface="Georgia"/>
              <a:sym typeface="Georgia"/>
            </a:endParaRPr>
          </a:p>
          <a:p>
            <a:pPr marL="0" marR="0" lvl="0" indent="0" algn="l" rtl="0">
              <a:lnSpc>
                <a:spcPct val="100000"/>
              </a:lnSpc>
              <a:spcBef>
                <a:spcPts val="0"/>
              </a:spcBef>
              <a:spcAft>
                <a:spcPts val="0"/>
              </a:spcAft>
              <a:buNone/>
            </a:pPr>
            <a:endParaRPr sz="110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None/>
            </a:pPr>
            <a:r>
              <a:rPr lang="en" sz="1100" i="0" u="none" strike="noStrike" cap="none">
                <a:solidFill>
                  <a:srgbClr val="005493"/>
                </a:solidFill>
                <a:latin typeface="Georgia"/>
                <a:ea typeface="Georgia"/>
                <a:cs typeface="Georgia"/>
                <a:sym typeface="Georgia"/>
              </a:rPr>
              <a:t>"BID" relationships: </a:t>
            </a:r>
            <a:r>
              <a:rPr lang="en" sz="1100" i="0" u="none" strike="noStrike" cap="none">
                <a:solidFill>
                  <a:srgbClr val="000000"/>
                </a:solidFill>
                <a:latin typeface="Georgia"/>
                <a:ea typeface="Georgia"/>
                <a:cs typeface="Georgia"/>
                <a:sym typeface="Georgia"/>
              </a:rPr>
              <a:t>Show which bidders participated in which auctions</a:t>
            </a:r>
            <a:endParaRPr sz="1100">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100" b="1"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600"/>
              <a:buFont typeface="Arial"/>
              <a:buNone/>
            </a:pPr>
            <a:r>
              <a:rPr lang="en" sz="1300" b="1" i="0" u="none" strike="noStrike" cap="none">
                <a:solidFill>
                  <a:srgbClr val="005493"/>
                </a:solidFill>
                <a:latin typeface="Georgia"/>
                <a:ea typeface="Georgia"/>
                <a:cs typeface="Georgia"/>
                <a:sym typeface="Georgia"/>
              </a:rPr>
              <a:t>Business Insights:</a:t>
            </a:r>
            <a:endParaRPr sz="1100">
              <a:latin typeface="Georgia"/>
              <a:ea typeface="Georgia"/>
              <a:cs typeface="Georgia"/>
              <a:sym typeface="Georgia"/>
            </a:endParaRPr>
          </a:p>
          <a:p>
            <a:pPr marL="285750" marR="0" lvl="0" indent="-266700" algn="l" rtl="0">
              <a:lnSpc>
                <a:spcPct val="100000"/>
              </a:lnSpc>
              <a:spcBef>
                <a:spcPts val="0"/>
              </a:spcBef>
              <a:spcAft>
                <a:spcPts val="0"/>
              </a:spcAft>
              <a:buClr>
                <a:srgbClr val="000000"/>
              </a:buClr>
              <a:buSzPts val="1100"/>
              <a:buFont typeface="Georgia"/>
              <a:buChar char="❖"/>
            </a:pPr>
            <a:r>
              <a:rPr lang="en" sz="1100" i="0" u="none" strike="noStrike" cap="none">
                <a:solidFill>
                  <a:srgbClr val="000000"/>
                </a:solidFill>
                <a:latin typeface="Georgia"/>
                <a:ea typeface="Georgia"/>
                <a:cs typeface="Georgia"/>
                <a:sym typeface="Georgia"/>
              </a:rPr>
              <a:t>Shill bidders from the same group target specific auctions together</a:t>
            </a:r>
            <a:endParaRPr sz="1100">
              <a:latin typeface="Georgia"/>
              <a:ea typeface="Georgia"/>
              <a:cs typeface="Georgia"/>
              <a:sym typeface="Georgia"/>
            </a:endParaRPr>
          </a:p>
          <a:p>
            <a:pPr marL="285750" marR="0" lvl="0" indent="-266700" algn="l" rtl="0">
              <a:lnSpc>
                <a:spcPct val="100000"/>
              </a:lnSpc>
              <a:spcBef>
                <a:spcPts val="0"/>
              </a:spcBef>
              <a:spcAft>
                <a:spcPts val="0"/>
              </a:spcAft>
              <a:buClr>
                <a:srgbClr val="000000"/>
              </a:buClr>
              <a:buSzPts val="1100"/>
              <a:buFont typeface="Georgia"/>
              <a:buChar char="❖"/>
            </a:pPr>
            <a:r>
              <a:rPr lang="en" sz="1100" i="0" u="none" strike="noStrike" cap="none">
                <a:solidFill>
                  <a:srgbClr val="000000"/>
                </a:solidFill>
                <a:latin typeface="Georgia"/>
                <a:ea typeface="Georgia"/>
                <a:cs typeface="Georgia"/>
                <a:sym typeface="Georgia"/>
              </a:rPr>
              <a:t>Multiple members of a shill ring rarely bid on the same auction as members from other rings</a:t>
            </a:r>
            <a:endParaRPr sz="1100">
              <a:latin typeface="Georgia"/>
              <a:ea typeface="Georgia"/>
              <a:cs typeface="Georgia"/>
              <a:sym typeface="Georgia"/>
            </a:endParaRPr>
          </a:p>
          <a:p>
            <a:pPr marL="285750" marR="0" lvl="0" indent="-266700" algn="l" rtl="0">
              <a:lnSpc>
                <a:spcPct val="100000"/>
              </a:lnSpc>
              <a:spcBef>
                <a:spcPts val="0"/>
              </a:spcBef>
              <a:spcAft>
                <a:spcPts val="0"/>
              </a:spcAft>
              <a:buClr>
                <a:srgbClr val="000000"/>
              </a:buClr>
              <a:buSzPts val="1100"/>
              <a:buFont typeface="Georgia"/>
              <a:buChar char="❖"/>
            </a:pPr>
            <a:r>
              <a:rPr lang="en" sz="1100" i="0" u="none" strike="noStrike" cap="none">
                <a:solidFill>
                  <a:srgbClr val="000000"/>
                </a:solidFill>
                <a:latin typeface="Georgia"/>
                <a:ea typeface="Georgia"/>
                <a:cs typeface="Georgia"/>
                <a:sym typeface="Georgia"/>
              </a:rPr>
              <a:t>Certain auctions attract multiple shill bidders, indicating coordinated price manipulation</a:t>
            </a:r>
            <a:endParaRPr sz="1100">
              <a:latin typeface="Georgia"/>
              <a:ea typeface="Georgia"/>
              <a:cs typeface="Georgia"/>
              <a:sym typeface="Georgia"/>
            </a:endParaRPr>
          </a:p>
        </p:txBody>
      </p:sp>
      <p:pic>
        <p:nvPicPr>
          <p:cNvPr id="170" name="Google Shape;170;p28"/>
          <p:cNvPicPr preferRelativeResize="0"/>
          <p:nvPr/>
        </p:nvPicPr>
        <p:blipFill>
          <a:blip r:embed="rId3">
            <a:alphaModFix/>
          </a:blip>
          <a:stretch>
            <a:fillRect/>
          </a:stretch>
        </p:blipFill>
        <p:spPr>
          <a:xfrm>
            <a:off x="5080829" y="886196"/>
            <a:ext cx="3025641" cy="2818346"/>
          </a:xfrm>
          <a:prstGeom prst="rect">
            <a:avLst/>
          </a:prstGeom>
          <a:noFill/>
          <a:ln>
            <a:noFill/>
          </a:ln>
        </p:spPr>
      </p:pic>
      <p:pic>
        <p:nvPicPr>
          <p:cNvPr id="171" name="Google Shape;171;p28"/>
          <p:cNvPicPr preferRelativeResize="0"/>
          <p:nvPr/>
        </p:nvPicPr>
        <p:blipFill>
          <a:blip r:embed="rId4">
            <a:alphaModFix/>
          </a:blip>
          <a:stretch>
            <a:fillRect/>
          </a:stretch>
        </p:blipFill>
        <p:spPr>
          <a:xfrm>
            <a:off x="5693680" y="3796541"/>
            <a:ext cx="1799940" cy="7775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469975" y="110825"/>
            <a:ext cx="8086800" cy="6603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28220"/>
              </a:buClr>
              <a:buSzPts val="3000"/>
              <a:buFont typeface="Georgia"/>
              <a:buNone/>
            </a:pPr>
            <a:r>
              <a:rPr lang="en" sz="2400" b="1" i="0" u="none" strike="noStrike" dirty="0">
                <a:solidFill>
                  <a:srgbClr val="005493"/>
                </a:solidFill>
                <a:latin typeface="Georgia"/>
                <a:ea typeface="Georgia"/>
                <a:cs typeface="Georgia"/>
                <a:sym typeface="Georgia"/>
              </a:rPr>
              <a:t>Graph Algorithm 1: Degree Centrality by </a:t>
            </a:r>
            <a:r>
              <a:rPr lang="en" sz="2400" b="1" i="0" u="none" strike="noStrike" dirty="0">
                <a:solidFill>
                  <a:schemeClr val="tx1"/>
                </a:solidFill>
                <a:latin typeface="Georgia"/>
                <a:ea typeface="Georgia"/>
                <a:cs typeface="Georgia"/>
                <a:sym typeface="Georgia"/>
              </a:rPr>
              <a:t>Bid Only</a:t>
            </a:r>
            <a:endParaRPr sz="2400" b="1" dirty="0">
              <a:solidFill>
                <a:schemeClr val="tx1"/>
              </a:solidFill>
              <a:latin typeface="Georgia"/>
              <a:ea typeface="Georgia"/>
              <a:cs typeface="Georgia"/>
              <a:sym typeface="Georgia"/>
            </a:endParaRPr>
          </a:p>
        </p:txBody>
      </p:sp>
      <p:sp>
        <p:nvSpPr>
          <p:cNvPr id="177" name="Google Shape;177;p29"/>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9</a:t>
            </a:fld>
            <a:endParaRPr/>
          </a:p>
        </p:txBody>
      </p:sp>
      <p:pic>
        <p:nvPicPr>
          <p:cNvPr id="178" name="Google Shape;178;p29"/>
          <p:cNvPicPr preferRelativeResize="0"/>
          <p:nvPr/>
        </p:nvPicPr>
        <p:blipFill>
          <a:blip r:embed="rId3">
            <a:alphaModFix/>
          </a:blip>
          <a:stretch>
            <a:fillRect/>
          </a:stretch>
        </p:blipFill>
        <p:spPr>
          <a:xfrm>
            <a:off x="628975" y="816050"/>
            <a:ext cx="3198149" cy="3268049"/>
          </a:xfrm>
          <a:prstGeom prst="rect">
            <a:avLst/>
          </a:prstGeom>
          <a:noFill/>
          <a:ln>
            <a:noFill/>
          </a:ln>
        </p:spPr>
      </p:pic>
      <p:sp>
        <p:nvSpPr>
          <p:cNvPr id="179" name="Google Shape;179;p29"/>
          <p:cNvSpPr/>
          <p:nvPr/>
        </p:nvSpPr>
        <p:spPr>
          <a:xfrm>
            <a:off x="4481388" y="1066937"/>
            <a:ext cx="3476121" cy="3009625"/>
          </a:xfrm>
          <a:prstGeom prst="roundRect">
            <a:avLst>
              <a:gd name="adj" fmla="val 16667"/>
            </a:avLst>
          </a:prstGeom>
          <a:solidFill>
            <a:srgbClr val="B7CCE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457200" indent="-292100">
              <a:lnSpc>
                <a:spcPct val="115000"/>
              </a:lnSpc>
              <a:buClr>
                <a:schemeClr val="dk1"/>
              </a:buClr>
              <a:buSzPts val="1000"/>
              <a:buFont typeface="Georgia"/>
              <a:buChar char="●"/>
            </a:pPr>
            <a:r>
              <a:rPr lang="en-US" sz="1000" b="1" dirty="0">
                <a:latin typeface="Georgia" panose="02040502050405020303" pitchFamily="18" charset="0"/>
              </a:rPr>
              <a:t>Degree centrality</a:t>
            </a:r>
            <a:r>
              <a:rPr lang="en-US" sz="1000" dirty="0">
                <a:latin typeface="Georgia" panose="02040502050405020303" pitchFamily="18" charset="0"/>
              </a:rPr>
              <a:t> is calculated by summing outgoing links from bidders to auctions, which captures the </a:t>
            </a:r>
            <a:r>
              <a:rPr lang="en-US" sz="1000" b="1" dirty="0">
                <a:latin typeface="Georgia" panose="02040502050405020303" pitchFamily="18" charset="0"/>
              </a:rPr>
              <a:t>total number of bids placed</a:t>
            </a:r>
            <a:r>
              <a:rPr lang="en-US" sz="1000" dirty="0">
                <a:latin typeface="Georgia" panose="02040502050405020303" pitchFamily="18" charset="0"/>
              </a:rPr>
              <a:t> by each bidder across all auctions.</a:t>
            </a:r>
          </a:p>
          <a:p>
            <a:pPr marL="457200" indent="-292100">
              <a:lnSpc>
                <a:spcPct val="115000"/>
              </a:lnSpc>
              <a:buClr>
                <a:schemeClr val="dk1"/>
              </a:buClr>
              <a:buSzPts val="1000"/>
              <a:buFont typeface="Georgia"/>
              <a:buChar char="●"/>
            </a:pPr>
            <a:r>
              <a:rPr lang="en-US" sz="1000" dirty="0">
                <a:latin typeface="Georgia" panose="02040502050405020303" pitchFamily="18" charset="0"/>
              </a:rPr>
              <a:t>This serves as the </a:t>
            </a:r>
            <a:r>
              <a:rPr lang="en-US" sz="1000" b="1" dirty="0">
                <a:solidFill>
                  <a:schemeClr val="bg2"/>
                </a:solidFill>
                <a:latin typeface="Georgia" panose="02040502050405020303" pitchFamily="18" charset="0"/>
              </a:rPr>
              <a:t>primary indicator</a:t>
            </a:r>
            <a:r>
              <a:rPr lang="en-US" sz="1000" dirty="0">
                <a:solidFill>
                  <a:schemeClr val="bg2"/>
                </a:solidFill>
                <a:latin typeface="Georgia" panose="02040502050405020303" pitchFamily="18" charset="0"/>
              </a:rPr>
              <a:t> </a:t>
            </a:r>
            <a:r>
              <a:rPr lang="en-US" sz="1000" dirty="0">
                <a:latin typeface="Georgia" panose="02040502050405020303" pitchFamily="18" charset="0"/>
              </a:rPr>
              <a:t>of potential shill behavior because </a:t>
            </a:r>
            <a:r>
              <a:rPr lang="en-US" sz="1000" b="1" dirty="0">
                <a:latin typeface="Georgia" panose="02040502050405020303" pitchFamily="18" charset="0"/>
              </a:rPr>
              <a:t>shill bidders tend to bid more frequently</a:t>
            </a:r>
            <a:r>
              <a:rPr lang="en-US" sz="1000" dirty="0">
                <a:latin typeface="Georgia" panose="02040502050405020303" pitchFamily="18" charset="0"/>
              </a:rPr>
              <a:t> across auctions to drive up prices and manipulate outcomes. </a:t>
            </a:r>
          </a:p>
          <a:p>
            <a:pPr marL="457200" indent="-292100">
              <a:lnSpc>
                <a:spcPct val="115000"/>
              </a:lnSpc>
              <a:buClr>
                <a:schemeClr val="dk1"/>
              </a:buClr>
              <a:buSzPts val="1000"/>
              <a:buFont typeface="Georgia"/>
              <a:buChar char="●"/>
            </a:pPr>
            <a:r>
              <a:rPr lang="en-US" sz="1000" dirty="0">
                <a:latin typeface="Georgia" panose="02040502050405020303" pitchFamily="18" charset="0"/>
              </a:rPr>
              <a:t>High centrality values highlight bidders who are </a:t>
            </a:r>
            <a:r>
              <a:rPr lang="en-US" sz="1000" b="1" dirty="0">
                <a:latin typeface="Georgia" panose="02040502050405020303" pitchFamily="18" charset="0"/>
              </a:rPr>
              <a:t>most active</a:t>
            </a:r>
            <a:r>
              <a:rPr lang="en-US" sz="1000" dirty="0">
                <a:latin typeface="Georgia" panose="02040502050405020303" pitchFamily="18" charset="0"/>
              </a:rPr>
              <a:t>, providing a strong signal for deeper investigation into bidding patterns, especially when combined with other behavioral features.</a:t>
            </a:r>
          </a:p>
          <a:p>
            <a:pPr marL="457200" indent="-292100">
              <a:lnSpc>
                <a:spcPct val="115000"/>
              </a:lnSpc>
              <a:buClr>
                <a:schemeClr val="dk1"/>
              </a:buClr>
              <a:buSzPts val="1000"/>
              <a:buFont typeface="Georgia"/>
              <a:buChar char="●"/>
            </a:pPr>
            <a:endParaRPr lang="en-US" sz="1000" dirty="0">
              <a:latin typeface="Georgia" panose="02040502050405020303"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2924</Words>
  <Application>Microsoft Macintosh PowerPoint</Application>
  <PresentationFormat>On-screen Show (16:9)</PresentationFormat>
  <Paragraphs>304</Paragraphs>
  <Slides>22</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Merriweather Sans</vt:lpstr>
      <vt:lpstr>Arial</vt:lpstr>
      <vt:lpstr>Times New Roman</vt:lpstr>
      <vt:lpstr>Georgia</vt:lpstr>
      <vt:lpstr>Calibri</vt:lpstr>
      <vt:lpstr>Noto Sans Symbols</vt:lpstr>
      <vt:lpstr>Simple Light</vt:lpstr>
      <vt:lpstr>Custom Design</vt:lpstr>
      <vt:lpstr>Detecting Shill Bidding Networks in Online Auctions:  A Multi-Algorithm Graph Analysis Approach  Using Neo4j</vt:lpstr>
      <vt:lpstr>Topic of Interest &amp; Relevance</vt:lpstr>
      <vt:lpstr>The Graph Advantage for Online Auction Fraud Detection</vt:lpstr>
      <vt:lpstr>Online Auction and Bidder Data Simulation</vt:lpstr>
      <vt:lpstr>Exploratory Data Analysis (EDA): Auction Data &amp; Shill Group Behavior</vt:lpstr>
      <vt:lpstr>EDA - Bidding Timeline Pattern by Bidder Type</vt:lpstr>
      <vt:lpstr>Neo4j Visualization 1: Detecting Shill Bidding Rings</vt:lpstr>
      <vt:lpstr>Neo4j Visualization 2: Shill Bidding Auction Activities</vt:lpstr>
      <vt:lpstr>Graph Algorithm 1: Degree Centrality by Bid Only</vt:lpstr>
      <vt:lpstr>Graph Algorithm 1: Degree Centrality by Shill Links</vt:lpstr>
      <vt:lpstr>Top 30 Bidders with Highest Centrality Degree Scores</vt:lpstr>
      <vt:lpstr>Graph Algorithm 2: Custom K-means Clustering</vt:lpstr>
      <vt:lpstr>Graph Algorithm 3: Louvain Clustering</vt:lpstr>
      <vt:lpstr>Graph Algorithm Summary </vt:lpstr>
      <vt:lpstr>for Flexible Storage of Auction &amp; Bidding</vt:lpstr>
      <vt:lpstr>for Real-Time Bidding and Concurrent Updates</vt:lpstr>
      <vt:lpstr>Why NoSQL Outperforms RDMS in Online Fraud Detection</vt:lpstr>
      <vt:lpstr>Additional Analysis – PageRank Influence Score</vt:lpstr>
      <vt:lpstr>Conclusion</vt:lpstr>
      <vt:lpstr>Limitations and Future Research</vt:lpstr>
      <vt:lpstr>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Min Yang</cp:lastModifiedBy>
  <cp:revision>7</cp:revision>
  <dcterms:modified xsi:type="dcterms:W3CDTF">2025-05-28T06:00:01Z</dcterms:modified>
</cp:coreProperties>
</file>